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89" r:id="rId3"/>
    <p:sldId id="310" r:id="rId4"/>
    <p:sldId id="283" r:id="rId5"/>
    <p:sldId id="311" r:id="rId6"/>
    <p:sldId id="312" r:id="rId7"/>
    <p:sldId id="314" r:id="rId8"/>
    <p:sldId id="315" r:id="rId9"/>
    <p:sldId id="316" r:id="rId10"/>
    <p:sldId id="317" r:id="rId11"/>
    <p:sldId id="318" r:id="rId12"/>
    <p:sldId id="319" r:id="rId13"/>
    <p:sldId id="341"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7" r:id="rId31"/>
    <p:sldId id="336" r:id="rId32"/>
    <p:sldId id="343" r:id="rId33"/>
    <p:sldId id="342" r:id="rId34"/>
    <p:sldId id="338" r:id="rId35"/>
    <p:sldId id="339" r:id="rId36"/>
    <p:sldId id="340" r:id="rId37"/>
    <p:sldId id="344" r:id="rId38"/>
    <p:sldId id="346" r:id="rId39"/>
    <p:sldId id="347" r:id="rId40"/>
    <p:sldId id="348" r:id="rId41"/>
    <p:sldId id="260" r:id="rId42"/>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欢迎" id="{E75E278A-FF0E-49A4-B170-79828D63BBAD}">
          <p14:sldIdLst>
            <p14:sldId id="256"/>
            <p14:sldId id="289"/>
            <p14:sldId id="310"/>
            <p14:sldId id="283"/>
            <p14:sldId id="311"/>
            <p14:sldId id="312"/>
            <p14:sldId id="314"/>
            <p14:sldId id="315"/>
            <p14:sldId id="316"/>
            <p14:sldId id="317"/>
            <p14:sldId id="318"/>
            <p14:sldId id="319"/>
            <p14:sldId id="341"/>
            <p14:sldId id="320"/>
            <p14:sldId id="321"/>
            <p14:sldId id="322"/>
            <p14:sldId id="323"/>
            <p14:sldId id="324"/>
            <p14:sldId id="325"/>
            <p14:sldId id="326"/>
            <p14:sldId id="327"/>
            <p14:sldId id="328"/>
            <p14:sldId id="329"/>
            <p14:sldId id="330"/>
            <p14:sldId id="331"/>
            <p14:sldId id="332"/>
            <p14:sldId id="333"/>
            <p14:sldId id="334"/>
            <p14:sldId id="335"/>
            <p14:sldId id="337"/>
            <p14:sldId id="336"/>
            <p14:sldId id="343"/>
            <p14:sldId id="342"/>
            <p14:sldId id="338"/>
            <p14:sldId id="339"/>
            <p14:sldId id="340"/>
            <p14:sldId id="344"/>
            <p14:sldId id="346"/>
            <p14:sldId id="347"/>
            <p14:sldId id="348"/>
            <p14:sldId id="2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1" autoAdjust="0"/>
    <p:restoredTop sz="94214" autoAdjust="0"/>
  </p:normalViewPr>
  <p:slideViewPr>
    <p:cSldViewPr snapToGrid="0">
      <p:cViewPr varScale="1">
        <p:scale>
          <a:sx n="84" d="100"/>
          <a:sy n="84" d="100"/>
        </p:scale>
        <p:origin x="638"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09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7CB5363-1257-42F6-9FA1-78D9A6383C5B}" type="datetime2">
              <a:rPr lang="zh-CN" altLang="en-US" smtClean="0">
                <a:latin typeface="微软雅黑" panose="020B0503020204020204" pitchFamily="34" charset="-122"/>
                <a:ea typeface="微软雅黑" panose="020B0503020204020204" pitchFamily="34" charset="-122"/>
              </a:rPr>
              <a:t>2020年10月5日</a:t>
            </a:fld>
            <a:endParaRPr 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n-US" smtClean="0">
                <a:latin typeface="微软雅黑" panose="020B0503020204020204" pitchFamily="34" charset="-122"/>
                <a:ea typeface="微软雅黑" panose="020B0503020204020204" pitchFamily="34" charset="-122"/>
              </a:rPr>
              <a:t>‹#›</a:t>
            </a:fld>
            <a:endParaRPr 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0717CCD-7153-4CFA-8FE4-043AE2A91A48}" type="datetime2">
              <a:rPr lang="zh-CN" altLang="en-US" smtClean="0"/>
              <a:pPr/>
              <a:t>2020年10月5日</a:t>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dirty="0"/>
              <a:t>单击此处编辑母版文本样式</a:t>
            </a:r>
          </a:p>
          <a:p>
            <a:pPr lvl="1" rtl="0"/>
            <a:r>
              <a:rPr lang="zh-cn" dirty="0"/>
              <a:t>第二级</a:t>
            </a:r>
          </a:p>
          <a:p>
            <a:pPr lvl="2" rtl="0"/>
            <a:r>
              <a:rPr lang="zh-cn" dirty="0"/>
              <a:t>第三级</a:t>
            </a:r>
          </a:p>
          <a:p>
            <a:pPr lvl="3" rtl="0"/>
            <a:r>
              <a:rPr lang="zh-cn" dirty="0"/>
              <a:t>第四级</a:t>
            </a:r>
          </a:p>
          <a:p>
            <a:pPr lvl="4" rtl="0"/>
            <a:r>
              <a:rPr lang="zh-cn"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DF61EA0F-A667-4B49-8422-0062BC55E249}" type="slidenum">
              <a:rPr lang="en-US" smtClean="0"/>
              <a:pPr/>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rtlCol="0"/>
          <a:lstStyle/>
          <a:p>
            <a:pPr rtl="0"/>
            <a:endParaRPr lang="zh-CN" altLang="en-US" dirty="0"/>
          </a:p>
        </p:txBody>
      </p:sp>
      <p:sp>
        <p:nvSpPr>
          <p:cNvPr id="4" name="幻灯片编号占位符 3"/>
          <p:cNvSpPr>
            <a:spLocks noGrp="1"/>
          </p:cNvSpPr>
          <p:nvPr>
            <p:ph type="sldNum" sz="quarter" idx="10"/>
          </p:nvPr>
        </p:nvSpPr>
        <p:spPr/>
        <p:txBody>
          <a:bodyPr rtlCol="0"/>
          <a:lstStyle/>
          <a:p>
            <a:pPr rtl="0"/>
            <a:fld id="{DF61EA0F-A667-4B49-8422-0062BC55E249}" type="slidenum">
              <a:rPr lang="en-US" altLang="zh-CN" smtClean="0"/>
              <a:t>1</a:t>
            </a:fld>
            <a:endParaRPr lang="zh-CN" alt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长方形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dirty="0">
              <a:latin typeface="微软雅黑" panose="020B0503020204020204" pitchFamily="34" charset="-122"/>
            </a:endParaRPr>
          </a:p>
        </p:txBody>
      </p:sp>
      <p:sp>
        <p:nvSpPr>
          <p:cNvPr id="2" name="标题 1"/>
          <p:cNvSpPr>
            <a:spLocks noGrp="1"/>
          </p:cNvSpPr>
          <p:nvPr>
            <p:ph type="title"/>
          </p:nvPr>
        </p:nvSpPr>
        <p:spPr/>
        <p:txBody>
          <a:bodyPr rtlCol="0"/>
          <a:lstStyle/>
          <a:p>
            <a:pPr rtl="0"/>
            <a:r>
              <a:rPr lang="zh-CN" altLang="en-US"/>
              <a:t>单击此处编辑母版标题样式</a:t>
            </a:r>
            <a:endParaRPr lang="zh-cn"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12" name="直接连接符​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lang="zh-cn" dirty="0"/>
          </a:p>
        </p:txBody>
      </p:sp>
      <p:sp>
        <p:nvSpPr>
          <p:cNvPr id="3" name="内容占位符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1pPr>
            <a:lvl2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2pPr>
            <a:lvl3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3pPr>
            <a:lvl4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4pPr>
            <a:lvl5pPr>
              <a:defRPr lang="en-US" sz="1200">
                <a:solidFill>
                  <a:schemeClr val="tx1">
                    <a:lumMod val="75000"/>
                    <a:lumOff val="25000"/>
                  </a:schemeClr>
                </a:solidFill>
                <a:latin typeface="微软雅黑" panose="020B0503020204020204" pitchFamily="34" charset="-122"/>
                <a:ea typeface="微软雅黑" panose="020B0503020204020204" pitchFamily="34" charset="-122"/>
              </a:defRPr>
            </a:lvl5pPr>
          </a:lstStyle>
          <a:p>
            <a:pPr marL="0" lvl="0" indent="0" rtl="0">
              <a:lnSpc>
                <a:spcPct val="150000"/>
              </a:lnSpc>
              <a:spcBef>
                <a:spcPts val="1000"/>
              </a:spcBef>
              <a:spcAft>
                <a:spcPts val="1200"/>
              </a:spcAft>
              <a:buNone/>
            </a:pPr>
            <a:r>
              <a:rPr lang="zh-CN" altLang="en-US"/>
              <a:t>编辑母版文本样式</a:t>
            </a:r>
          </a:p>
          <a:p>
            <a:pPr marL="0" lvl="1" indent="0" rtl="0">
              <a:lnSpc>
                <a:spcPct val="150000"/>
              </a:lnSpc>
              <a:spcBef>
                <a:spcPts val="1000"/>
              </a:spcBef>
              <a:spcAft>
                <a:spcPts val="1200"/>
              </a:spcAft>
              <a:buNone/>
            </a:pPr>
            <a:r>
              <a:rPr lang="zh-CN" altLang="en-US"/>
              <a:t>第二级</a:t>
            </a:r>
          </a:p>
          <a:p>
            <a:pPr marL="0" lvl="2" indent="0" rtl="0">
              <a:lnSpc>
                <a:spcPct val="150000"/>
              </a:lnSpc>
              <a:spcBef>
                <a:spcPts val="1000"/>
              </a:spcBef>
              <a:spcAft>
                <a:spcPts val="1200"/>
              </a:spcAft>
              <a:buNone/>
            </a:pPr>
            <a:r>
              <a:rPr lang="zh-CN" altLang="en-US"/>
              <a:t>第三级</a:t>
            </a:r>
          </a:p>
          <a:p>
            <a:pPr marL="0" lvl="3" indent="0" rtl="0">
              <a:lnSpc>
                <a:spcPct val="150000"/>
              </a:lnSpc>
              <a:spcBef>
                <a:spcPts val="1000"/>
              </a:spcBef>
              <a:spcAft>
                <a:spcPts val="1200"/>
              </a:spcAft>
              <a:buNone/>
            </a:pPr>
            <a:r>
              <a:rPr lang="zh-CN" altLang="en-US"/>
              <a:t>第四级</a:t>
            </a:r>
          </a:p>
          <a:p>
            <a:pPr marL="0" lvl="4" indent="0" rtl="0">
              <a:lnSpc>
                <a:spcPct val="150000"/>
              </a:lnSpc>
              <a:spcBef>
                <a:spcPts val="1000"/>
              </a:spcBef>
              <a:spcAft>
                <a:spcPts val="1200"/>
              </a:spcAft>
              <a:buNone/>
            </a:pPr>
            <a:r>
              <a:rPr lang="zh-CN" altLang="en-US"/>
              <a:t>第五级</a:t>
            </a:r>
            <a:endParaRPr lang="zh-cn" dirty="0"/>
          </a:p>
        </p:txBody>
      </p:sp>
      <p:sp>
        <p:nvSpPr>
          <p:cNvPr id="6" name="日期占位符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B6646B47-A73D-4F6F-AD82-C99F4E62F746}" type="datetime2">
              <a:rPr lang="zh-CN" altLang="en-US" smtClean="0"/>
              <a:t>2020年10月5日</a:t>
            </a:fld>
            <a:endParaRPr lang="en-US" dirty="0"/>
          </a:p>
        </p:txBody>
      </p:sp>
      <p:sp>
        <p:nvSpPr>
          <p:cNvPr id="7" name="页脚占位符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8" name="幻灯片编号占位符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9860EDB8-5305-433F-BE41-D7A86D811DB3}" type="slidenum">
              <a:rPr lang="en-US" smtClean="0"/>
              <a:pPr/>
              <a:t>‹#›</a:t>
            </a:fld>
            <a:endParaRPr lang="en-US" dirty="0"/>
          </a:p>
        </p:txBody>
      </p:sp>
      <p:pic>
        <p:nvPicPr>
          <p:cNvPr id="9" name="图片 8">
            <a:extLst>
              <a:ext uri="{FF2B5EF4-FFF2-40B4-BE49-F238E27FC236}">
                <a16:creationId xmlns:a16="http://schemas.microsoft.com/office/drawing/2014/main" id="{FF5A1F53-FC53-4164-9435-E4C6ED91D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9532" y="448056"/>
            <a:ext cx="2558034" cy="558591"/>
          </a:xfrm>
          <a:prstGeom prst="rect">
            <a:avLst/>
          </a:prstGeom>
        </p:spPr>
      </p:pic>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长方形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521208" y="1536192"/>
            <a:ext cx="6876288" cy="640080"/>
          </a:xfrm>
        </p:spPr>
        <p:txBody>
          <a:bodyPr rtlCol="0">
            <a:normAutofit/>
          </a:bodyPr>
          <a:lstStyle>
            <a:lvl1pPr>
              <a:defRPr sz="3600">
                <a:solidFill>
                  <a:schemeClr val="bg1"/>
                </a:solidFill>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lang="zh-cn" dirty="0"/>
          </a:p>
        </p:txBody>
      </p:sp>
      <p:sp>
        <p:nvSpPr>
          <p:cNvPr id="7" name="内容占位符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微软雅黑" panose="020B0503020204020204" pitchFamily="34" charset="-122"/>
                <a:ea typeface="微软雅黑" panose="020B0503020204020204" pitchFamily="34" charset="-122"/>
              </a:defRPr>
            </a:lvl1pPr>
            <a:lvl2pPr>
              <a:defRPr lang="en-US" sz="1200" dirty="0" smtClean="0">
                <a:solidFill>
                  <a:schemeClr val="tx1">
                    <a:lumMod val="75000"/>
                    <a:lumOff val="25000"/>
                  </a:schemeClr>
                </a:solidFill>
                <a:ea typeface="微软雅黑" panose="020B0503020204020204" pitchFamily="34" charset="-122"/>
              </a:defRPr>
            </a:lvl2pPr>
            <a:lvl3pPr>
              <a:defRPr lang="en-US" sz="1200" dirty="0" smtClean="0">
                <a:solidFill>
                  <a:schemeClr val="tx1">
                    <a:lumMod val="75000"/>
                    <a:lumOff val="25000"/>
                  </a:schemeClr>
                </a:solidFill>
                <a:ea typeface="微软雅黑" panose="020B0503020204020204" pitchFamily="34" charset="-122"/>
              </a:defRPr>
            </a:lvl3pPr>
            <a:lvl4pPr>
              <a:defRPr lang="en-US" sz="1200" dirty="0" smtClean="0">
                <a:solidFill>
                  <a:schemeClr val="tx1">
                    <a:lumMod val="75000"/>
                    <a:lumOff val="25000"/>
                  </a:schemeClr>
                </a:solidFill>
                <a:ea typeface="微软雅黑" panose="020B0503020204020204" pitchFamily="34" charset="-122"/>
              </a:defRPr>
            </a:lvl4pPr>
            <a:lvl5pPr>
              <a:defRPr lang="en-US" sz="1200" dirty="0">
                <a:solidFill>
                  <a:schemeClr val="tx1">
                    <a:lumMod val="75000"/>
                    <a:lumOff val="25000"/>
                  </a:schemeClr>
                </a:solidFill>
                <a:latin typeface="微软雅黑" panose="020B0503020204020204" pitchFamily="34" charset="-122"/>
                <a:ea typeface="微软雅黑" panose="020B0503020204020204" pitchFamily="34" charset="-122"/>
              </a:defRPr>
            </a:lvl5pPr>
          </a:lstStyle>
          <a:p>
            <a:pPr marL="0" lvl="0" indent="0" rtl="0">
              <a:lnSpc>
                <a:spcPct val="150000"/>
              </a:lnSpc>
              <a:spcBef>
                <a:spcPts val="1000"/>
              </a:spcBef>
              <a:spcAft>
                <a:spcPts val="1200"/>
              </a:spcAft>
              <a:buNone/>
            </a:pPr>
            <a:r>
              <a:rPr lang="zh-CN" altLang="en-US"/>
              <a:t>编辑母版文本样式</a:t>
            </a:r>
          </a:p>
          <a:p>
            <a:pPr marL="0" lvl="1" indent="0" rtl="0">
              <a:lnSpc>
                <a:spcPct val="150000"/>
              </a:lnSpc>
              <a:spcBef>
                <a:spcPts val="1000"/>
              </a:spcBef>
              <a:spcAft>
                <a:spcPts val="1200"/>
              </a:spcAft>
              <a:buNone/>
            </a:pPr>
            <a:r>
              <a:rPr lang="zh-CN" altLang="en-US"/>
              <a:t>第二级</a:t>
            </a:r>
          </a:p>
          <a:p>
            <a:pPr marL="0" lvl="2" indent="0" rtl="0">
              <a:lnSpc>
                <a:spcPct val="150000"/>
              </a:lnSpc>
              <a:spcBef>
                <a:spcPts val="1000"/>
              </a:spcBef>
              <a:spcAft>
                <a:spcPts val="1200"/>
              </a:spcAft>
              <a:buNone/>
            </a:pPr>
            <a:r>
              <a:rPr lang="zh-CN" altLang="en-US"/>
              <a:t>第三级</a:t>
            </a:r>
          </a:p>
          <a:p>
            <a:pPr marL="0" lvl="3" indent="0" rtl="0">
              <a:lnSpc>
                <a:spcPct val="150000"/>
              </a:lnSpc>
              <a:spcBef>
                <a:spcPts val="1000"/>
              </a:spcBef>
              <a:spcAft>
                <a:spcPts val="1200"/>
              </a:spcAft>
              <a:buNone/>
            </a:pPr>
            <a:r>
              <a:rPr lang="zh-CN" altLang="en-US"/>
              <a:t>第四级</a:t>
            </a:r>
          </a:p>
          <a:p>
            <a:pPr marL="0" lvl="4" indent="0" rtl="0">
              <a:lnSpc>
                <a:spcPct val="150000"/>
              </a:lnSpc>
              <a:spcBef>
                <a:spcPts val="1000"/>
              </a:spcBef>
              <a:spcAft>
                <a:spcPts val="1200"/>
              </a:spcAft>
              <a:buNone/>
            </a:pPr>
            <a:r>
              <a:rPr lang="zh-CN" altLang="en-US"/>
              <a:t>第五级</a:t>
            </a:r>
            <a:endParaRPr lang="zh-cn"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A5C555-A74C-4A86-BA45-4231926F6FA1}"/>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35FCC01C-2BCC-4B22-9F5F-9140B2CA2BB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0631DE41-8131-42AF-99F9-4FB27D91F8DC}"/>
              </a:ext>
            </a:extLst>
          </p:cNvPr>
          <p:cNvSpPr>
            <a:spLocks noGrp="1"/>
          </p:cNvSpPr>
          <p:nvPr>
            <p:ph type="dt" sz="half" idx="10"/>
          </p:nvPr>
        </p:nvSpPr>
        <p:spPr/>
        <p:txBody>
          <a:bodyPr/>
          <a:lstStyle>
            <a:lvl1pPr>
              <a:defRPr/>
            </a:lvl1pPr>
          </a:lstStyle>
          <a:p>
            <a:fld id="{D45EA84B-F06D-4FA0-A251-E510FF217226}" type="datetime1">
              <a:rPr lang="zh-CN" altLang="en-US"/>
              <a:pPr/>
              <a:t>2020/10/5</a:t>
            </a:fld>
            <a:endParaRPr lang="en-US" altLang="ko-KR"/>
          </a:p>
        </p:txBody>
      </p:sp>
      <p:sp>
        <p:nvSpPr>
          <p:cNvPr id="5" name="页脚占位符 4">
            <a:extLst>
              <a:ext uri="{FF2B5EF4-FFF2-40B4-BE49-F238E27FC236}">
                <a16:creationId xmlns:a16="http://schemas.microsoft.com/office/drawing/2014/main" id="{10C952B1-B3C6-47A0-9EB4-6F95F040EC3B}"/>
              </a:ext>
            </a:extLst>
          </p:cNvPr>
          <p:cNvSpPr>
            <a:spLocks noGrp="1"/>
          </p:cNvSpPr>
          <p:nvPr>
            <p:ph type="ftr" sz="quarter" idx="11"/>
          </p:nvPr>
        </p:nvSpPr>
        <p:spPr/>
        <p:txBody>
          <a:bodyPr/>
          <a:lstStyle>
            <a:lvl1pPr>
              <a:defRPr/>
            </a:lvl1pPr>
          </a:lstStyle>
          <a:p>
            <a:r>
              <a:rPr lang="en-US" altLang="zh-CN"/>
              <a:t>语言文学学院</a:t>
            </a:r>
          </a:p>
        </p:txBody>
      </p:sp>
      <p:sp>
        <p:nvSpPr>
          <p:cNvPr id="6" name="灯片编号占位符 5">
            <a:extLst>
              <a:ext uri="{FF2B5EF4-FFF2-40B4-BE49-F238E27FC236}">
                <a16:creationId xmlns:a16="http://schemas.microsoft.com/office/drawing/2014/main" id="{651359E0-8F01-49ED-ABF1-EFD3AA0B72C2}"/>
              </a:ext>
            </a:extLst>
          </p:cNvPr>
          <p:cNvSpPr>
            <a:spLocks noGrp="1"/>
          </p:cNvSpPr>
          <p:nvPr>
            <p:ph type="sldNum" sz="quarter" idx="12"/>
          </p:nvPr>
        </p:nvSpPr>
        <p:spPr/>
        <p:txBody>
          <a:bodyPr/>
          <a:lstStyle>
            <a:lvl1pPr>
              <a:defRPr/>
            </a:lvl1pPr>
          </a:lstStyle>
          <a:p>
            <a:fld id="{F5D1425F-E07C-47D4-9A0F-C561871E9F2D}" type="slidenum">
              <a:rPr lang="en-US" altLang="ko-KR"/>
              <a:pPr/>
              <a:t>‹#›</a:t>
            </a:fld>
            <a:endParaRPr lang="en-US" altLang="ko-KR"/>
          </a:p>
        </p:txBody>
      </p:sp>
    </p:spTree>
    <p:extLst>
      <p:ext uri="{BB962C8B-B14F-4D97-AF65-F5344CB8AC3E}">
        <p14:creationId xmlns:p14="http://schemas.microsoft.com/office/powerpoint/2010/main" val="3317787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zh-CN" altLang="en-US" noProof="0" dirty="0"/>
              <a:t>编辑母版文本样式</a:t>
            </a:r>
          </a:p>
          <a:p>
            <a:pPr marL="228600" lvl="0" indent="-228600" algn="l" defTabSz="914400" rtl="0" eaLnBrk="1" latinLnBrk="0" hangingPunct="1">
              <a:lnSpc>
                <a:spcPct val="90000"/>
              </a:lnSpc>
              <a:spcBef>
                <a:spcPct val="30000"/>
              </a:spcBef>
              <a:buFont typeface="Arial" panose="020B0604020202020204" pitchFamily="34" charset="0"/>
              <a:buChar char="•"/>
            </a:pPr>
            <a:r>
              <a:rPr lang="zh-CN" altLang="en-US" noProof="0" dirty="0"/>
              <a:t>第二级</a:t>
            </a:r>
          </a:p>
          <a:p>
            <a:pPr marL="685800" lvl="1" indent="-228600" algn="l" defTabSz="914400" rtl="0" eaLnBrk="1" latinLnBrk="0" hangingPunct="1">
              <a:lnSpc>
                <a:spcPct val="90000"/>
              </a:lnSpc>
              <a:spcBef>
                <a:spcPct val="30000"/>
              </a:spcBef>
              <a:buFont typeface="Arial" panose="020B0604020202020204" pitchFamily="34" charset="0"/>
              <a:buChar char="•"/>
            </a:pPr>
            <a:r>
              <a:rPr lang="zh-CN" altLang="en-US" noProof="0" dirty="0"/>
              <a:t>第三级</a:t>
            </a:r>
          </a:p>
          <a:p>
            <a:pPr marL="1143000" lvl="2" indent="-228600" algn="l" defTabSz="914400" rtl="0" eaLnBrk="1" latinLnBrk="0" hangingPunct="1">
              <a:lnSpc>
                <a:spcPct val="90000"/>
              </a:lnSpc>
              <a:spcBef>
                <a:spcPct val="30000"/>
              </a:spcBef>
              <a:buFont typeface="Arial" panose="020B0604020202020204" pitchFamily="34" charset="0"/>
              <a:buChar char="•"/>
            </a:pPr>
            <a:r>
              <a:rPr lang="zh-CN" altLang="en-US" noProof="0" dirty="0"/>
              <a:t>第四级</a:t>
            </a:r>
          </a:p>
          <a:p>
            <a:pPr marL="1600200" lvl="3" indent="-228600" algn="l" defTabSz="914400" rtl="0" eaLnBrk="1" latinLnBrk="0" hangingPunct="1">
              <a:lnSpc>
                <a:spcPct val="90000"/>
              </a:lnSpc>
              <a:spcBef>
                <a:spcPct val="30000"/>
              </a:spcBef>
              <a:buFont typeface="Arial" panose="020B0604020202020204" pitchFamily="34" charset="0"/>
              <a:buChar char="•"/>
            </a:pPr>
            <a:r>
              <a:rPr lang="zh-CN" altLang="en-US" noProof="0" dirty="0"/>
              <a:t>第五级</a:t>
            </a:r>
          </a:p>
        </p:txBody>
      </p:sp>
      <p:sp>
        <p:nvSpPr>
          <p:cNvPr id="4" name="日期占位符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9A0CFC2C-DA54-4396-A846-1816F2961B91}" type="datetime2">
              <a:rPr lang="zh-CN" altLang="en-US" smtClean="0"/>
              <a:t>2020年10月5日</a:t>
            </a:fld>
            <a:endParaRPr lang="en-US" dirty="0"/>
          </a:p>
        </p:txBody>
      </p:sp>
      <p:sp>
        <p:nvSpPr>
          <p:cNvPr id="5" name="页脚占位符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6" name="幻灯片编号占位符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9860EDB8-5305-433F-BE41-D7A86D811DB3}" type="slidenum">
              <a:rPr lang="en-US" altLang="zh-CN" noProof="0" smtClean="0"/>
              <a:pPr/>
              <a:t>‹#›</a:t>
            </a:fld>
            <a:endParaRPr lang="zh-CN" altLang="en-US" noProof="0" dirty="0"/>
          </a:p>
        </p:txBody>
      </p:sp>
      <p:cxnSp>
        <p:nvCxnSpPr>
          <p:cNvPr id="8" name="直接连接符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C1AFD6B4-4F15-453D-96D2-AB2580133A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9532" y="448056"/>
            <a:ext cx="2558034" cy="558591"/>
          </a:xfrm>
          <a:prstGeom prst="rect">
            <a:avLst/>
          </a:prstGeom>
        </p:spPr>
      </p:pic>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微软雅黑" panose="020B0503020204020204" pitchFamily="34" charset="-122"/>
          <a:ea typeface="微软雅黑" panose="020B0503020204020204" pitchFamily="34" charset="-122"/>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微软雅黑" panose="020B0503020204020204" pitchFamily="34" charset="-122"/>
          <a:ea typeface="微软雅黑" panose="020B0503020204020204" pitchFamily="34" charset="-122"/>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64324"/>
            <a:ext cx="10515600" cy="2387600"/>
          </a:xfrm>
        </p:spPr>
        <p:txBody>
          <a:bodyPr rtlCol="0" anchor="ctr" anchorCtr="0">
            <a:normAutofit/>
          </a:bodyPr>
          <a:lstStyle/>
          <a:p>
            <a:pPr rtl="0"/>
            <a:r>
              <a:rPr lang="en-US" altLang="zh-CN" sz="4800" dirty="0">
                <a:solidFill>
                  <a:schemeClr val="bg1"/>
                </a:solidFill>
              </a:rPr>
              <a:t>ITP - Chapter 4</a:t>
            </a:r>
            <a:endParaRPr lang="zh-cn" sz="4800" dirty="0">
              <a:solidFill>
                <a:schemeClr val="bg1"/>
              </a:solidFill>
            </a:endParaRPr>
          </a:p>
        </p:txBody>
      </p:sp>
      <p:sp>
        <p:nvSpPr>
          <p:cNvPr id="3" name="副标题 2"/>
          <p:cNvSpPr>
            <a:spLocks noGrp="1"/>
          </p:cNvSpPr>
          <p:nvPr>
            <p:ph type="subTitle" idx="4294967295"/>
          </p:nvPr>
        </p:nvSpPr>
        <p:spPr>
          <a:xfrm>
            <a:off x="855620" y="2933105"/>
            <a:ext cx="9582736" cy="1309711"/>
          </a:xfrm>
        </p:spPr>
        <p:txBody>
          <a:bodyPr rtlCol="0">
            <a:normAutofit fontScale="92500" lnSpcReduction="10000"/>
          </a:bodyPr>
          <a:lstStyle/>
          <a:p>
            <a:r>
              <a:rPr lang="en-US" altLang="zh-CN" sz="2400" dirty="0">
                <a:solidFill>
                  <a:schemeClr val="bg1"/>
                </a:solidFill>
              </a:rPr>
              <a:t>Trade Terms</a:t>
            </a:r>
          </a:p>
          <a:p>
            <a:r>
              <a:rPr lang="en-US" altLang="zh-CN" sz="2400" dirty="0">
                <a:solidFill>
                  <a:schemeClr val="bg1"/>
                </a:solidFill>
              </a:rPr>
              <a:t>Page 52-71 </a:t>
            </a:r>
            <a:endParaRPr lang="zh-cn" sz="2400" dirty="0">
              <a:solidFill>
                <a:schemeClr val="bg1"/>
              </a:solidFill>
            </a:endParaRPr>
          </a:p>
        </p:txBody>
      </p:sp>
      <p:pic>
        <p:nvPicPr>
          <p:cNvPr id="4" name="图片 3" descr="PowerPoint 徽标"/>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907283" y="5209538"/>
            <a:ext cx="2474189" cy="822960"/>
          </a:xfrm>
          <a:prstGeom prst="rect">
            <a:avLst/>
          </a:prstGeom>
        </p:spPr>
      </p:pic>
      <p:sp>
        <p:nvSpPr>
          <p:cNvPr id="9" name="副标题 2">
            <a:extLst>
              <a:ext uri="{FF2B5EF4-FFF2-40B4-BE49-F238E27FC236}">
                <a16:creationId xmlns:a16="http://schemas.microsoft.com/office/drawing/2014/main" id="{375D19EA-B434-4C8A-A905-3EAB1F47FB66}"/>
              </a:ext>
            </a:extLst>
          </p:cNvPr>
          <p:cNvSpPr txBox="1">
            <a:spLocks/>
          </p:cNvSpPr>
          <p:nvPr/>
        </p:nvSpPr>
        <p:spPr>
          <a:xfrm>
            <a:off x="9592056" y="342025"/>
            <a:ext cx="2105124" cy="113779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微软雅黑" panose="020B0503020204020204" pitchFamily="34" charset="-122"/>
                <a:ea typeface="微软雅黑" panose="020B0503020204020204" pitchFamily="34" charset="-122"/>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微软雅黑" panose="020B0503020204020204" pitchFamily="34" charset="-122"/>
                <a:ea typeface="微软雅黑" panose="020B0503020204020204" pitchFamily="34" charset="-122"/>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r>
              <a:rPr lang="zh-CN" altLang="en-US" sz="2400" dirty="0">
                <a:solidFill>
                  <a:schemeClr val="bg1"/>
                </a:solidFill>
                <a:latin typeface="华文新魏" panose="02010800040101010101" pitchFamily="2" charset="-122"/>
                <a:ea typeface="华文新魏" panose="02010800040101010101" pitchFamily="2" charset="-122"/>
              </a:rPr>
              <a:t>西南林业大学</a:t>
            </a:r>
            <a:endParaRPr lang="en-US" altLang="zh-CN" sz="2400" dirty="0">
              <a:solidFill>
                <a:schemeClr val="bg1"/>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Terms Replacement </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Under both new rules, delivery occurs at a named destination: in DAT, at the buyer’s disposal unloaded from the arriving vehicle (as under the former DEQ rule); in DAP, likewise at the buyer’s disposal, but ready for unloading (as under the former DAF, DES and DDU rules).</a:t>
            </a:r>
          </a:p>
        </p:txBody>
      </p:sp>
    </p:spTree>
    <p:extLst>
      <p:ext uri="{BB962C8B-B14F-4D97-AF65-F5344CB8AC3E}">
        <p14:creationId xmlns:p14="http://schemas.microsoft.com/office/powerpoint/2010/main" val="365926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08640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Terms Replacement </a:t>
            </a: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The new rules make the Incoterms 2000 rules DES and DEQ superfluous. The named terminal in DAT may well be in a port, and DAT can therefore safely be used in cases where the Incoterms 2000 rule DEQ once was. Likewise, the arriving “vehicle” under DAP may well be a ship and the named place of destination may well be a port: consequently, DAP can safely be used in cases where the Incoterms 2000 rule DES once was. These new rules, like their predecessors, are “delivered”, with the seller bearing all the costs (other than those related to import clearance, where applicable) and risks involved in bringing the goods to the named place of destination.</a:t>
            </a:r>
          </a:p>
        </p:txBody>
      </p:sp>
    </p:spTree>
    <p:extLst>
      <p:ext uri="{BB962C8B-B14F-4D97-AF65-F5344CB8AC3E}">
        <p14:creationId xmlns:p14="http://schemas.microsoft.com/office/powerpoint/2010/main" val="243456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Classification </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The 11 Incoterms® 2010 rules are presented in two distinct classes</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(1) RULES FOR ANY MODE OR MODES OF TRANSPORT</a:t>
            </a: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(2) RULES FOR SEA AND INLAND WATERWAY TRANSPORT</a:t>
            </a:r>
          </a:p>
        </p:txBody>
      </p:sp>
    </p:spTree>
    <p:extLst>
      <p:ext uri="{BB962C8B-B14F-4D97-AF65-F5344CB8AC3E}">
        <p14:creationId xmlns:p14="http://schemas.microsoft.com/office/powerpoint/2010/main" val="38937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Classification </a:t>
            </a:r>
          </a:p>
        </p:txBody>
      </p:sp>
      <p:pic>
        <p:nvPicPr>
          <p:cNvPr id="3" name="图片 2">
            <a:extLst>
              <a:ext uri="{FF2B5EF4-FFF2-40B4-BE49-F238E27FC236}">
                <a16:creationId xmlns:a16="http://schemas.microsoft.com/office/drawing/2014/main" id="{3086240F-6659-4355-9FCA-49ACDE235329}"/>
              </a:ext>
            </a:extLst>
          </p:cNvPr>
          <p:cNvPicPr>
            <a:picLocks noChangeAspect="1"/>
          </p:cNvPicPr>
          <p:nvPr/>
        </p:nvPicPr>
        <p:blipFill>
          <a:blip r:embed="rId2"/>
          <a:stretch>
            <a:fillRect/>
          </a:stretch>
        </p:blipFill>
        <p:spPr>
          <a:xfrm>
            <a:off x="606552" y="2852049"/>
            <a:ext cx="10979798" cy="3100695"/>
          </a:xfrm>
          <a:prstGeom prst="rect">
            <a:avLst/>
          </a:prstGeom>
        </p:spPr>
      </p:pic>
    </p:spTree>
    <p:extLst>
      <p:ext uri="{BB962C8B-B14F-4D97-AF65-F5344CB8AC3E}">
        <p14:creationId xmlns:p14="http://schemas.microsoft.com/office/powerpoint/2010/main" val="1608894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77550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Classification </a:t>
            </a: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(1) RULES FOR ANY MODE OR MODES OF TRANSPORT</a:t>
            </a: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The first class includes the seven Incoterms® 2010 rules that can be used irrespective of the mode of transport selected and irrespective of whether one or more than one mode of transport is employed. EXW, FCA, CPT, CIP, DAT, DAP and DDP belong to this class. They can be used even when there is no maritime transport at all. It is important to remember, however, that these rules can be used in cases where a ship is used for part of the carriage.</a:t>
            </a:r>
          </a:p>
        </p:txBody>
      </p:sp>
    </p:spTree>
    <p:extLst>
      <p:ext uri="{BB962C8B-B14F-4D97-AF65-F5344CB8AC3E}">
        <p14:creationId xmlns:p14="http://schemas.microsoft.com/office/powerpoint/2010/main" val="322084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Classification </a:t>
            </a: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(2) RULES FOR SEA AND INLAND WATERWAY TRANSPORT</a:t>
            </a: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In the second class, the point of delivery and the place to which the goods are carried to the buyer are both ports, hence the label “sea and inland waterway” rules. FAS, FOB, CFR and CIF belong to this class. Under the last three Incoterms rules, all mention of the ship’s rail as the point of delivery has been omitted in preference for the goods being delivered when they are “on board” the vessel. This more closely reflects modern commercial reality and avoids the rather dated image of the risk swinging to and </a:t>
            </a:r>
            <a:r>
              <a:rPr lang="en-US" sz="2400" dirty="0" err="1">
                <a:latin typeface="微软雅黑" panose="020B0503020204020204" pitchFamily="34" charset="-122"/>
                <a:ea typeface="微软雅黑" panose="020B0503020204020204" pitchFamily="34" charset="-122"/>
                <a:cs typeface="Segoe UI" panose="020B0502040204020203" pitchFamily="34" charset="0"/>
              </a:rPr>
              <a:t>fro</a:t>
            </a:r>
            <a:r>
              <a:rPr lang="en-US" sz="2400" dirty="0">
                <a:latin typeface="微软雅黑" panose="020B0503020204020204" pitchFamily="34" charset="-122"/>
                <a:ea typeface="微软雅黑" panose="020B0503020204020204" pitchFamily="34" charset="-122"/>
                <a:cs typeface="Segoe UI" panose="020B0502040204020203" pitchFamily="34" charset="0"/>
              </a:rPr>
              <a:t> across an imaginary perpendicular line.</a:t>
            </a:r>
          </a:p>
        </p:txBody>
      </p:sp>
    </p:spTree>
    <p:extLst>
      <p:ext uri="{BB962C8B-B14F-4D97-AF65-F5344CB8AC3E}">
        <p14:creationId xmlns:p14="http://schemas.microsoft.com/office/powerpoint/2010/main" val="3834028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Rules for domestic and international trade</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Incoterms rules have traditionally been used in international sale contracts where goods pass across national borders. In various areas of the world, however, trade blocs, like the European Union, have made border formalities between different countries less significant. Consequently, the subtitle of the Incoterms® 2010 rules formally recognizes that they are available for application to both international and domestic sale contracts. As a result, the Incoterms® 2010 rules clearly state in a number of places that the obligation to comply with export/import formalities exists only where applicable.</a:t>
            </a:r>
          </a:p>
        </p:txBody>
      </p:sp>
    </p:spTree>
    <p:extLst>
      <p:ext uri="{BB962C8B-B14F-4D97-AF65-F5344CB8AC3E}">
        <p14:creationId xmlns:p14="http://schemas.microsoft.com/office/powerpoint/2010/main" val="541889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Rules for domestic and international trade</a:t>
            </a: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Two developments have persuaded ICC that a movement in this direction is timely. </a:t>
            </a: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Firstly, traders commonly use Incoterms rules for purely domestic sale contracts. </a:t>
            </a: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The second reason is the greater willingness in the United States to use Incoterms rules in domestic trade rather than the former Uniform Commercial Code shipment and delivery terms.</a:t>
            </a:r>
          </a:p>
        </p:txBody>
      </p:sp>
    </p:spTree>
    <p:extLst>
      <p:ext uri="{BB962C8B-B14F-4D97-AF65-F5344CB8AC3E}">
        <p14:creationId xmlns:p14="http://schemas.microsoft.com/office/powerpoint/2010/main" val="1153812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4. Electronic communication</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Previous versions of Incoterms rules have specified those documents that could be replaced by EDI messages. Articles A1/B1 of the Incoterms® 2010 rules, however, now give electronic means of communication the same effect as paper communication, as long as the parties so agree or where customary. This formulation facilitates the evolution of new electronic procedures throughout the lifetime of the Incoterms® 2010 rules.</a:t>
            </a:r>
          </a:p>
        </p:txBody>
      </p:sp>
    </p:spTree>
    <p:extLst>
      <p:ext uri="{BB962C8B-B14F-4D97-AF65-F5344CB8AC3E}">
        <p14:creationId xmlns:p14="http://schemas.microsoft.com/office/powerpoint/2010/main" val="401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5. Insurance cover</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The Incoterms® 2010 rules are the first version of the Incoterms rules since the revision of the Institute Cargo Clauses and take account of alterations made to those clauses. The Incoterms® 2010 rules place information duties relating to insurance in articles A3/B3, which deal with contracts of carriage and insurance. These provisions have been moved from the more generic articles found in articles A10/B10 of the Incoterms 2000 rules. The language in articles A3/B3 relating to insurance has also been altered with a view to clarifying the parties’ obligations in this regard.</a:t>
            </a:r>
          </a:p>
        </p:txBody>
      </p:sp>
    </p:spTree>
    <p:extLst>
      <p:ext uri="{BB962C8B-B14F-4D97-AF65-F5344CB8AC3E}">
        <p14:creationId xmlns:p14="http://schemas.microsoft.com/office/powerpoint/2010/main" val="164639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7882129" cy="640080"/>
          </a:xfrm>
        </p:spPr>
        <p:txBody>
          <a:bodyPr>
            <a:normAutofit/>
          </a:bodyPr>
          <a:lstStyle/>
          <a:p>
            <a:r>
              <a:rPr lang="en-US" dirty="0"/>
              <a:t>Clearing the Ground</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(What is a</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trade</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term?)</a:t>
            </a:r>
          </a:p>
          <a:p>
            <a:pPr marL="0" lvl="0" indent="0" rtl="0">
              <a:spcAft>
                <a:spcPts val="600"/>
              </a:spcAft>
              <a:buNone/>
              <a:defRPr/>
            </a:pP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 </a:t>
            </a:r>
          </a:p>
          <a:p>
            <a:pPr marL="0" lvl="0" indent="0" rtl="0">
              <a:lnSpc>
                <a:spcPts val="3000"/>
              </a:lnSpc>
              <a:spcAft>
                <a:spcPts val="600"/>
              </a:spcAft>
              <a:buNone/>
              <a:defRPr/>
            </a:pP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A trade term is a </a:t>
            </a:r>
            <a:r>
              <a:rPr lang="en-US" altLang="zh-CN" sz="2400" b="1" dirty="0">
                <a:latin typeface="微软雅黑" panose="020B0503020204020204" pitchFamily="34" charset="-122"/>
                <a:ea typeface="微软雅黑" panose="020B0503020204020204" pitchFamily="34" charset="-122"/>
                <a:cs typeface="Segoe UI" panose="020B0502040204020203" pitchFamily="34" charset="0"/>
              </a:rPr>
              <a:t>three-letter acronym </a:t>
            </a: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that allocates the cost, risk of loss and responsibilities of transporting the goods between the seller and the buyer. (the INCOTERMS 2000)</a:t>
            </a:r>
          </a:p>
        </p:txBody>
      </p:sp>
    </p:spTree>
    <p:extLst>
      <p:ext uri="{BB962C8B-B14F-4D97-AF65-F5344CB8AC3E}">
        <p14:creationId xmlns:p14="http://schemas.microsoft.com/office/powerpoint/2010/main" val="2088627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6. String sales</a:t>
            </a: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In the sale of commodities, as opposed to the sale of manufactured goods, cargo is frequently sold several times during transit “down a string”. When this happens, a seller in the middle of the string does not “ship” the goods because these have already been shipped by the first seller in the string. The seller in the middle of the string therefore performs its obligations towards its buyer not by shipping the goods, but by “procuring” goods that have been shipped. For clarification purposes, Incoterms® 2010 rules include the obligation to “procure goods shipped”  as an alternative to the obligation to ship goods in the relevant Incoterms rules.</a:t>
            </a:r>
          </a:p>
        </p:txBody>
      </p:sp>
    </p:spTree>
    <p:extLst>
      <p:ext uri="{BB962C8B-B14F-4D97-AF65-F5344CB8AC3E}">
        <p14:creationId xmlns:p14="http://schemas.microsoft.com/office/powerpoint/2010/main" val="372663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7. DAT</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Delivered at Terminal</a:t>
            </a: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DAT (insert named terminal at port or place of destination)</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p:txBody>
      </p:sp>
      <p:pic>
        <p:nvPicPr>
          <p:cNvPr id="5" name="图片 4">
            <a:extLst>
              <a:ext uri="{FF2B5EF4-FFF2-40B4-BE49-F238E27FC236}">
                <a16:creationId xmlns:a16="http://schemas.microsoft.com/office/drawing/2014/main" id="{71678327-29E2-4AFF-A967-4652DC15E196}"/>
              </a:ext>
            </a:extLst>
          </p:cNvPr>
          <p:cNvPicPr>
            <a:picLocks noChangeAspect="1"/>
          </p:cNvPicPr>
          <p:nvPr/>
        </p:nvPicPr>
        <p:blipFill>
          <a:blip r:embed="rId2"/>
          <a:stretch>
            <a:fillRect/>
          </a:stretch>
        </p:blipFill>
        <p:spPr>
          <a:xfrm>
            <a:off x="1779126" y="4475358"/>
            <a:ext cx="8371355" cy="1715868"/>
          </a:xfrm>
          <a:prstGeom prst="rect">
            <a:avLst/>
          </a:prstGeom>
        </p:spPr>
      </p:pic>
    </p:spTree>
    <p:extLst>
      <p:ext uri="{BB962C8B-B14F-4D97-AF65-F5344CB8AC3E}">
        <p14:creationId xmlns:p14="http://schemas.microsoft.com/office/powerpoint/2010/main" val="2959797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7. DAT</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This rule may be used irrespective of the mode of transport selected and may also be used where more than one mode of transport is employed.</a:t>
            </a:r>
          </a:p>
        </p:txBody>
      </p:sp>
    </p:spTree>
    <p:extLst>
      <p:ext uri="{BB962C8B-B14F-4D97-AF65-F5344CB8AC3E}">
        <p14:creationId xmlns:p14="http://schemas.microsoft.com/office/powerpoint/2010/main" val="1804717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7. DAT</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“Delivered at Terminal” means that the seller delivers when the goods, once unloaded from the arriving means of transport, are placed at the disposal of the buyer at a named terminal at the named port or place of destination. “Terminal” includes any place, whether covered or not, such as a quay, warehouse, container yard or road, rail or air cargo terminal. The seller bears all risks involved in bringing the goods to and unloading them at the terminal at the named port or place of destination.</a:t>
            </a:r>
          </a:p>
        </p:txBody>
      </p:sp>
    </p:spTree>
    <p:extLst>
      <p:ext uri="{BB962C8B-B14F-4D97-AF65-F5344CB8AC3E}">
        <p14:creationId xmlns:p14="http://schemas.microsoft.com/office/powerpoint/2010/main" val="1938135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7. DAT</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The parties are well advised to specify as clearly as possible the terminal and, if possible, a specific point within the terminal at the agreed port or place of destination, as the risks to that point are for the account of the seller. The seller is advised to procure a contract of carriage that matches this choice precisely.</a:t>
            </a:r>
          </a:p>
        </p:txBody>
      </p:sp>
    </p:spTree>
    <p:extLst>
      <p:ext uri="{BB962C8B-B14F-4D97-AF65-F5344CB8AC3E}">
        <p14:creationId xmlns:p14="http://schemas.microsoft.com/office/powerpoint/2010/main" val="4169280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7. DAT</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Moreover, if the parties intend the seller to bear the risks and costs involved in transporting and handling the goods from the terminal to another place, then the DAP or DDP rules should be used.</a:t>
            </a:r>
          </a:p>
        </p:txBody>
      </p:sp>
    </p:spTree>
    <p:extLst>
      <p:ext uri="{BB962C8B-B14F-4D97-AF65-F5344CB8AC3E}">
        <p14:creationId xmlns:p14="http://schemas.microsoft.com/office/powerpoint/2010/main" val="4183341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7. DAT</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DAT requires the seller to clear the goods for export, where applicable. However, the seller has no obligation to clear the goods for import, pay any import duty or carry out any import customs formalities.</a:t>
            </a:r>
          </a:p>
        </p:txBody>
      </p:sp>
    </p:spTree>
    <p:extLst>
      <p:ext uri="{BB962C8B-B14F-4D97-AF65-F5344CB8AC3E}">
        <p14:creationId xmlns:p14="http://schemas.microsoft.com/office/powerpoint/2010/main" val="2361976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8. DAP</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Delivered at Place</a:t>
            </a: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DAP (insert named place of destination)</a:t>
            </a:r>
          </a:p>
        </p:txBody>
      </p:sp>
      <p:pic>
        <p:nvPicPr>
          <p:cNvPr id="3" name="图片 2">
            <a:extLst>
              <a:ext uri="{FF2B5EF4-FFF2-40B4-BE49-F238E27FC236}">
                <a16:creationId xmlns:a16="http://schemas.microsoft.com/office/drawing/2014/main" id="{4A422FAD-A4A7-46DC-8D9C-BB943A74E709}"/>
              </a:ext>
            </a:extLst>
          </p:cNvPr>
          <p:cNvPicPr>
            <a:picLocks noChangeAspect="1"/>
          </p:cNvPicPr>
          <p:nvPr/>
        </p:nvPicPr>
        <p:blipFill>
          <a:blip r:embed="rId2"/>
          <a:stretch>
            <a:fillRect/>
          </a:stretch>
        </p:blipFill>
        <p:spPr>
          <a:xfrm>
            <a:off x="1051123" y="4334985"/>
            <a:ext cx="10089754" cy="1996613"/>
          </a:xfrm>
          <a:prstGeom prst="rect">
            <a:avLst/>
          </a:prstGeom>
        </p:spPr>
      </p:pic>
    </p:spTree>
    <p:extLst>
      <p:ext uri="{BB962C8B-B14F-4D97-AF65-F5344CB8AC3E}">
        <p14:creationId xmlns:p14="http://schemas.microsoft.com/office/powerpoint/2010/main" val="7914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8. DAP</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This rule may be used irrespective of the mode of transport selected and may also be used where more than one mode of transport is employed.</a:t>
            </a:r>
          </a:p>
        </p:txBody>
      </p:sp>
    </p:spTree>
    <p:extLst>
      <p:ext uri="{BB962C8B-B14F-4D97-AF65-F5344CB8AC3E}">
        <p14:creationId xmlns:p14="http://schemas.microsoft.com/office/powerpoint/2010/main" val="1474959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8. DAP</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“Delivered at Place” means that the seller delivers when the goods are placed at the disposal of the buyer on the arriving means of transport ready for unloading at the named place of destination. The seller bears all risks involved in bringing the goods to the named place.</a:t>
            </a:r>
          </a:p>
        </p:txBody>
      </p:sp>
    </p:spTree>
    <p:extLst>
      <p:ext uri="{BB962C8B-B14F-4D97-AF65-F5344CB8AC3E}">
        <p14:creationId xmlns:p14="http://schemas.microsoft.com/office/powerpoint/2010/main" val="380989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7882129" cy="640080"/>
          </a:xfrm>
        </p:spPr>
        <p:txBody>
          <a:bodyPr>
            <a:normAutofit/>
          </a:bodyPr>
          <a:lstStyle/>
          <a:p>
            <a:r>
              <a:rPr lang="en-US" dirty="0"/>
              <a:t>Clearing the Ground</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(What is a</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 </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Incoterms?)</a:t>
            </a:r>
          </a:p>
          <a:p>
            <a:pPr marL="0" lvl="0" indent="0" rtl="0">
              <a:spcAft>
                <a:spcPts val="600"/>
              </a:spcAft>
              <a:buNone/>
              <a:defRPr/>
            </a:pP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 </a:t>
            </a:r>
          </a:p>
          <a:p>
            <a:pPr marL="0" lvl="0" indent="0">
              <a:lnSpc>
                <a:spcPts val="3000"/>
              </a:lnSpc>
              <a:spcAft>
                <a:spcPts val="600"/>
              </a:spcAft>
              <a:buNone/>
              <a:defRPr/>
            </a:pPr>
            <a:r>
              <a:rPr lang="en-US" altLang="zh-CN" sz="2400" dirty="0">
                <a:solidFill>
                  <a:schemeClr val="accent2">
                    <a:lumMod val="75000"/>
                  </a:schemeClr>
                </a:solidFill>
                <a:latin typeface="微软雅黑" panose="020B0503020204020204" pitchFamily="34" charset="-122"/>
                <a:ea typeface="微软雅黑" panose="020B0503020204020204" pitchFamily="34" charset="-122"/>
                <a:cs typeface="Segoe UI" panose="020B0502040204020203" pitchFamily="34" charset="0"/>
              </a:rPr>
              <a:t>The Incoterms </a:t>
            </a: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or </a:t>
            </a:r>
            <a:r>
              <a:rPr lang="en-US" altLang="zh-CN" sz="2400" dirty="0">
                <a:solidFill>
                  <a:schemeClr val="accent2">
                    <a:lumMod val="75000"/>
                  </a:schemeClr>
                </a:solidFill>
                <a:latin typeface="微软雅黑" panose="020B0503020204020204" pitchFamily="34" charset="-122"/>
                <a:ea typeface="微软雅黑" panose="020B0503020204020204" pitchFamily="34" charset="-122"/>
                <a:cs typeface="Segoe UI" panose="020B0502040204020203" pitchFamily="34" charset="0"/>
              </a:rPr>
              <a:t>International Commercial Terms </a:t>
            </a: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are a series of pre-defined commercial terms published by the </a:t>
            </a:r>
            <a:r>
              <a:rPr lang="en-US" altLang="zh-CN" sz="2400" dirty="0">
                <a:solidFill>
                  <a:schemeClr val="accent2">
                    <a:lumMod val="75000"/>
                  </a:schemeClr>
                </a:solidFill>
                <a:latin typeface="微软雅黑" panose="020B0503020204020204" pitchFamily="34" charset="-122"/>
                <a:ea typeface="微软雅黑" panose="020B0503020204020204" pitchFamily="34" charset="-122"/>
                <a:cs typeface="Segoe UI" panose="020B0502040204020203" pitchFamily="34" charset="0"/>
              </a:rPr>
              <a:t>International Chamber of Commerce (ICC) </a:t>
            </a: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relating to international commercial law. They are widely used in international commercial transactions or procurement processes and their use is encouraged by trade councils, courts and international lawyers. The latest version is </a:t>
            </a:r>
            <a:r>
              <a:rPr lang="en-US" altLang="zh-CN" sz="2400" dirty="0">
                <a:solidFill>
                  <a:schemeClr val="accent2">
                    <a:lumMod val="75000"/>
                  </a:schemeClr>
                </a:solidFill>
                <a:latin typeface="微软雅黑" panose="020B0503020204020204" pitchFamily="34" charset="-122"/>
                <a:ea typeface="微软雅黑" panose="020B0503020204020204" pitchFamily="34" charset="-122"/>
                <a:cs typeface="Segoe UI" panose="020B0502040204020203" pitchFamily="34" charset="0"/>
              </a:rPr>
              <a:t>INCOTERMS 2010</a:t>
            </a: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 </a:t>
            </a:r>
          </a:p>
        </p:txBody>
      </p:sp>
    </p:spTree>
    <p:extLst>
      <p:ext uri="{BB962C8B-B14F-4D97-AF65-F5344CB8AC3E}">
        <p14:creationId xmlns:p14="http://schemas.microsoft.com/office/powerpoint/2010/main" val="2408116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8. DAP</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The parties are well advised to specify as clearly as possible the point within the agreed place of destination, as the risks to that point are for the account of the seller. The seller is advised to procure contracts of carriage that match this choice precisely. If the seller incurs costs under its contract of carriage related to unloading at the place of destination, the seller is not entitled to recover such costs from the buyer unless otherwise agreed between the parties.</a:t>
            </a:r>
          </a:p>
        </p:txBody>
      </p:sp>
    </p:spTree>
    <p:extLst>
      <p:ext uri="{BB962C8B-B14F-4D97-AF65-F5344CB8AC3E}">
        <p14:creationId xmlns:p14="http://schemas.microsoft.com/office/powerpoint/2010/main" val="1977281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8. DAP</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DAP requires the seller to clear the goods for export, where applicable. However, the seller has no obligation to clear the goods for import, pay any import duty or carry out any import customs formalities. If the parties wish the seller to clear the goods for import, pay any import duty and carry out any import customs formalities, the DDP term should be used.</a:t>
            </a:r>
          </a:p>
        </p:txBody>
      </p:sp>
    </p:spTree>
    <p:extLst>
      <p:ext uri="{BB962C8B-B14F-4D97-AF65-F5344CB8AC3E}">
        <p14:creationId xmlns:p14="http://schemas.microsoft.com/office/powerpoint/2010/main" val="2920806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9. The whole picture of Incoterms 2010</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2702950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BE6D5E8-4FC9-4FFB-81A5-60674B0CAECF}"/>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234571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pic>
        <p:nvPicPr>
          <p:cNvPr id="3" name="图片 2">
            <a:extLst>
              <a:ext uri="{FF2B5EF4-FFF2-40B4-BE49-F238E27FC236}">
                <a16:creationId xmlns:a16="http://schemas.microsoft.com/office/drawing/2014/main" id="{7BA3011A-55C5-4286-88E4-722266D23FC1}"/>
              </a:ext>
            </a:extLst>
          </p:cNvPr>
          <p:cNvPicPr>
            <a:picLocks noChangeAspect="1"/>
          </p:cNvPicPr>
          <p:nvPr/>
        </p:nvPicPr>
        <p:blipFill>
          <a:blip r:embed="rId2"/>
          <a:stretch>
            <a:fillRect/>
          </a:stretch>
        </p:blipFill>
        <p:spPr>
          <a:xfrm>
            <a:off x="0" y="0"/>
            <a:ext cx="12214702" cy="6858000"/>
          </a:xfrm>
          <a:prstGeom prst="rect">
            <a:avLst/>
          </a:prstGeom>
        </p:spPr>
      </p:pic>
    </p:spTree>
    <p:extLst>
      <p:ext uri="{BB962C8B-B14F-4D97-AF65-F5344CB8AC3E}">
        <p14:creationId xmlns:p14="http://schemas.microsoft.com/office/powerpoint/2010/main" val="3148188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9. The whole picture of Incoterms 2010</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Notes:</a:t>
            </a:r>
          </a:p>
          <a:p>
            <a:pPr marL="0" lvl="0" indent="0">
              <a:lnSpc>
                <a:spcPts val="3000"/>
              </a:lnSpc>
              <a:spcAft>
                <a:spcPts val="600"/>
              </a:spcAft>
              <a:buNone/>
              <a:defRPr/>
            </a:pPr>
            <a:r>
              <a:rPr lang="en-US" sz="2000" dirty="0">
                <a:latin typeface="微软雅黑" panose="020B0503020204020204" pitchFamily="34" charset="-122"/>
                <a:ea typeface="微软雅黑" panose="020B0503020204020204" pitchFamily="34" charset="-122"/>
                <a:cs typeface="Segoe UI" panose="020B0502040204020203" pitchFamily="34" charset="0"/>
              </a:rPr>
              <a:t>1 – Incoterms® 2010 do not deal with the parties’ obligations for stowage within a container and therefore, where relevant, the parties should deal with this in the sales contract.</a:t>
            </a:r>
          </a:p>
          <a:p>
            <a:pPr marL="0" lvl="0" indent="0">
              <a:lnSpc>
                <a:spcPts val="3000"/>
              </a:lnSpc>
              <a:spcAft>
                <a:spcPts val="600"/>
              </a:spcAft>
              <a:buNone/>
              <a:defRPr/>
            </a:pPr>
            <a:r>
              <a:rPr lang="en-US" sz="2000" dirty="0">
                <a:latin typeface="微软雅黑" panose="020B0503020204020204" pitchFamily="34" charset="-122"/>
                <a:ea typeface="微软雅黑" panose="020B0503020204020204" pitchFamily="34" charset="-122"/>
                <a:cs typeface="Segoe UI" panose="020B0502040204020203" pitchFamily="34" charset="0"/>
              </a:rPr>
              <a:t>2 – FCA Seller’s Facility – Buyer pays inland freight; other FCA qualifiers. Seller arranges and loads pre-carriage carrier and pays inland freight to the “F” delivery place</a:t>
            </a:r>
          </a:p>
        </p:txBody>
      </p:sp>
    </p:spTree>
    <p:extLst>
      <p:ext uri="{BB962C8B-B14F-4D97-AF65-F5344CB8AC3E}">
        <p14:creationId xmlns:p14="http://schemas.microsoft.com/office/powerpoint/2010/main" val="1166577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9. The whole picture of Incoterms 2010</a:t>
            </a: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Notes:</a:t>
            </a:r>
          </a:p>
          <a:p>
            <a:pPr marL="0" lvl="0" indent="0">
              <a:lnSpc>
                <a:spcPts val="3000"/>
              </a:lnSpc>
              <a:spcAft>
                <a:spcPts val="600"/>
              </a:spcAft>
              <a:buNone/>
              <a:defRPr/>
            </a:pPr>
            <a:r>
              <a:rPr lang="en-US" sz="2000" dirty="0">
                <a:latin typeface="微软雅黑" panose="020B0503020204020204" pitchFamily="34" charset="-122"/>
                <a:ea typeface="微软雅黑" panose="020B0503020204020204" pitchFamily="34" charset="-122"/>
                <a:cs typeface="Segoe UI" panose="020B0502040204020203" pitchFamily="34" charset="0"/>
              </a:rPr>
              <a:t>3 – Incoterms® 2010 does not obligate the buyer nor must the seller to insure the goods, therefore this issue be addressed elsewhere in the sales contract.</a:t>
            </a:r>
          </a:p>
          <a:p>
            <a:pPr marL="0" lvl="0" indent="0">
              <a:lnSpc>
                <a:spcPts val="3000"/>
              </a:lnSpc>
              <a:spcAft>
                <a:spcPts val="600"/>
              </a:spcAft>
              <a:buNone/>
              <a:defRPr/>
            </a:pPr>
            <a:r>
              <a:rPr lang="en-US" sz="2000" dirty="0">
                <a:latin typeface="微软雅黑" panose="020B0503020204020204" pitchFamily="34" charset="-122"/>
                <a:ea typeface="微软雅黑" panose="020B0503020204020204" pitchFamily="34" charset="-122"/>
                <a:cs typeface="Segoe UI" panose="020B0502040204020203" pitchFamily="34" charset="0"/>
              </a:rPr>
              <a:t>4 – Charges paid by Buyer or Seller depending on contract of carriage.</a:t>
            </a:r>
          </a:p>
          <a:p>
            <a:pPr marL="0" lvl="0" indent="0">
              <a:lnSpc>
                <a:spcPts val="3000"/>
              </a:lnSpc>
              <a:spcAft>
                <a:spcPts val="600"/>
              </a:spcAft>
              <a:buNone/>
              <a:defRPr/>
            </a:pPr>
            <a:r>
              <a:rPr lang="en-US" sz="2000" dirty="0">
                <a:latin typeface="微软雅黑" panose="020B0503020204020204" pitchFamily="34" charset="-122"/>
                <a:ea typeface="微软雅黑" panose="020B0503020204020204" pitchFamily="34" charset="-122"/>
                <a:cs typeface="Segoe UI" panose="020B0502040204020203" pitchFamily="34" charset="0"/>
              </a:rPr>
              <a:t>5 – Charges paid by Seller if through Bill of Lading or door-to-door rate to Buyer’s destination</a:t>
            </a:r>
          </a:p>
        </p:txBody>
      </p:sp>
    </p:spTree>
    <p:extLst>
      <p:ext uri="{BB962C8B-B14F-4D97-AF65-F5344CB8AC3E}">
        <p14:creationId xmlns:p14="http://schemas.microsoft.com/office/powerpoint/2010/main" val="182387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Export Costing and Quoting</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Export Cost</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Function: </a:t>
            </a:r>
          </a:p>
          <a:p>
            <a:pPr marL="0" lvl="0" indent="0">
              <a:lnSpc>
                <a:spcPts val="28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Export costing calculations are used to assist exporters in ascertaining how competitive the company</a:t>
            </a:r>
            <a:r>
              <a:rPr 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s products will be in the target market once all the additional charges and fees have been taken into consideration.</a:t>
            </a:r>
          </a:p>
          <a:p>
            <a:pPr marL="0" lvl="0" indent="0">
              <a:lnSpc>
                <a:spcPts val="28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more responsibility assumed, the higher the price is.  </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2082178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Export Costing and Quoting</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Quoting</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The purpose of a quotation is to provide the prospective buyer with detailed information of the company’s product, its costs and the terms of delivery. </a:t>
            </a: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(verbal, written, postal, electronic and faxed quotations)</a:t>
            </a:r>
          </a:p>
        </p:txBody>
      </p:sp>
    </p:spTree>
    <p:extLst>
      <p:ext uri="{BB962C8B-B14F-4D97-AF65-F5344CB8AC3E}">
        <p14:creationId xmlns:p14="http://schemas.microsoft.com/office/powerpoint/2010/main" val="816764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Export Costing and Quoting</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Pro forma Invoice</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It is a document issued as a temporary statement, which is binding neither on the importer nor the exporter. It is like an ordinary commercial invoice containing the general particulars, for example, marks, number of goods, descriptions, quantities, quality, price, etc. </a:t>
            </a:r>
          </a:p>
        </p:txBody>
      </p:sp>
    </p:spTree>
    <p:extLst>
      <p:ext uri="{BB962C8B-B14F-4D97-AF65-F5344CB8AC3E}">
        <p14:creationId xmlns:p14="http://schemas.microsoft.com/office/powerpoint/2010/main" val="142103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Trade Terms and the Sales Contract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USD 100 per dozen CIF NEW YORK</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lnSpc>
                <a:spcPts val="3000"/>
              </a:lnSpc>
              <a:spcAft>
                <a:spcPts val="600"/>
              </a:spcAft>
              <a:buNone/>
              <a:defRPr/>
            </a:pP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The unite price of a commodity is made up of (1) </a:t>
            </a:r>
            <a:r>
              <a:rPr lang="en-US" altLang="zh-CN" sz="2400" dirty="0">
                <a:solidFill>
                  <a:schemeClr val="accent2">
                    <a:lumMod val="75000"/>
                  </a:schemeClr>
                </a:solidFill>
                <a:latin typeface="微软雅黑" panose="020B0503020204020204" pitchFamily="34" charset="-122"/>
                <a:ea typeface="微软雅黑" panose="020B0503020204020204" pitchFamily="34" charset="-122"/>
                <a:cs typeface="Segoe UI" panose="020B0502040204020203" pitchFamily="34" charset="0"/>
              </a:rPr>
              <a:t>a name of currency</a:t>
            </a: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 (2) </a:t>
            </a:r>
            <a:r>
              <a:rPr lang="en-US" altLang="zh-CN" sz="2400" dirty="0">
                <a:solidFill>
                  <a:schemeClr val="accent2">
                    <a:lumMod val="75000"/>
                  </a:schemeClr>
                </a:solidFill>
                <a:latin typeface="微软雅黑" panose="020B0503020204020204" pitchFamily="34" charset="-122"/>
                <a:ea typeface="微软雅黑" panose="020B0503020204020204" pitchFamily="34" charset="-122"/>
                <a:cs typeface="Segoe UI" panose="020B0502040204020203" pitchFamily="34" charset="0"/>
              </a:rPr>
              <a:t>price per unit</a:t>
            </a: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 (3) </a:t>
            </a:r>
            <a:r>
              <a:rPr lang="en-US" altLang="zh-CN" sz="2400" dirty="0">
                <a:solidFill>
                  <a:schemeClr val="accent2">
                    <a:lumMod val="75000"/>
                  </a:schemeClr>
                </a:solidFill>
                <a:latin typeface="微软雅黑" panose="020B0503020204020204" pitchFamily="34" charset="-122"/>
                <a:ea typeface="微软雅黑" panose="020B0503020204020204" pitchFamily="34" charset="-122"/>
                <a:cs typeface="Segoe UI" panose="020B0502040204020203" pitchFamily="34" charset="0"/>
              </a:rPr>
              <a:t>measuring unit</a:t>
            </a: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 (4) </a:t>
            </a:r>
            <a:r>
              <a:rPr lang="en-US" altLang="zh-CN" sz="2400" dirty="0">
                <a:solidFill>
                  <a:schemeClr val="accent2">
                    <a:lumMod val="75000"/>
                  </a:schemeClr>
                </a:solidFill>
                <a:latin typeface="微软雅黑" panose="020B0503020204020204" pitchFamily="34" charset="-122"/>
                <a:ea typeface="微软雅黑" panose="020B0503020204020204" pitchFamily="34" charset="-122"/>
                <a:cs typeface="Segoe UI" panose="020B0502040204020203" pitchFamily="34" charset="0"/>
              </a:rPr>
              <a:t>trade term</a:t>
            </a: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 and (5) </a:t>
            </a:r>
            <a:r>
              <a:rPr lang="en-US" altLang="zh-CN" sz="2400" dirty="0">
                <a:solidFill>
                  <a:schemeClr val="accent2">
                    <a:lumMod val="75000"/>
                  </a:schemeClr>
                </a:solidFill>
                <a:latin typeface="微软雅黑" panose="020B0503020204020204" pitchFamily="34" charset="-122"/>
                <a:ea typeface="微软雅黑" panose="020B0503020204020204" pitchFamily="34" charset="-122"/>
                <a:cs typeface="Segoe UI" panose="020B0502040204020203" pitchFamily="34" charset="0"/>
              </a:rPr>
              <a:t>a name of destination or shipping place</a:t>
            </a: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 </a:t>
            </a:r>
          </a:p>
          <a:p>
            <a:pPr>
              <a:lnSpc>
                <a:spcPts val="3000"/>
              </a:lnSpc>
              <a:spcAft>
                <a:spcPts val="600"/>
              </a:spcAft>
              <a:buFont typeface="Arial" panose="020B0604020202020204" pitchFamily="34" charset="0"/>
              <a:buAutoNum type="arabicPeriod"/>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2708109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6821423" y="3026664"/>
            <a:ext cx="5111497" cy="640080"/>
          </a:xfrm>
        </p:spPr>
        <p:txBody>
          <a:bodyPr>
            <a:normAutofit/>
          </a:bodyPr>
          <a:lstStyle/>
          <a:p>
            <a:r>
              <a:rPr lang="en-US" dirty="0"/>
              <a:t>Pro Forma Invoice Sample</a:t>
            </a:r>
          </a:p>
        </p:txBody>
      </p:sp>
      <p:pic>
        <p:nvPicPr>
          <p:cNvPr id="5" name="图片 4">
            <a:extLst>
              <a:ext uri="{FF2B5EF4-FFF2-40B4-BE49-F238E27FC236}">
                <a16:creationId xmlns:a16="http://schemas.microsoft.com/office/drawing/2014/main" id="{57224F05-7632-431F-B535-F0E4B5B20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073" y="0"/>
            <a:ext cx="5933789" cy="6858000"/>
          </a:xfrm>
          <a:prstGeom prst="rect">
            <a:avLst/>
          </a:prstGeom>
        </p:spPr>
      </p:pic>
    </p:spTree>
    <p:extLst>
      <p:ext uri="{BB962C8B-B14F-4D97-AF65-F5344CB8AC3E}">
        <p14:creationId xmlns:p14="http://schemas.microsoft.com/office/powerpoint/2010/main" val="3911423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EE6A9EB-4603-403C-A048-5654292E9404}"/>
              </a:ext>
            </a:extLst>
          </p:cNvPr>
          <p:cNvSpPr>
            <a:spLocks noGrp="1"/>
          </p:cNvSpPr>
          <p:nvPr>
            <p:ph type="dt" sz="half" idx="10"/>
          </p:nvPr>
        </p:nvSpPr>
        <p:spPr/>
        <p:txBody>
          <a:bodyPr/>
          <a:lstStyle/>
          <a:p>
            <a:fld id="{19A3AD68-F42A-48A8-9ABE-74ED2FBC67C6}" type="datetime1">
              <a:rPr lang="zh-CN" altLang="en-US"/>
              <a:pPr/>
              <a:t>2020/10/5</a:t>
            </a:fld>
            <a:endParaRPr lang="en-US" altLang="ko-KR"/>
          </a:p>
        </p:txBody>
      </p:sp>
      <p:sp>
        <p:nvSpPr>
          <p:cNvPr id="6" name="灯片编号占位符 5">
            <a:extLst>
              <a:ext uri="{FF2B5EF4-FFF2-40B4-BE49-F238E27FC236}">
                <a16:creationId xmlns:a16="http://schemas.microsoft.com/office/drawing/2014/main" id="{C947AD1D-FAA1-423D-B1FD-716F6905CE76}"/>
              </a:ext>
            </a:extLst>
          </p:cNvPr>
          <p:cNvSpPr>
            <a:spLocks noGrp="1"/>
          </p:cNvSpPr>
          <p:nvPr>
            <p:ph type="sldNum" sz="quarter" idx="12"/>
          </p:nvPr>
        </p:nvSpPr>
        <p:spPr/>
        <p:txBody>
          <a:bodyPr/>
          <a:lstStyle/>
          <a:p>
            <a:fld id="{85B868A9-0E04-434E-9C8F-1073A006DF94}" type="slidenum">
              <a:rPr lang="en-US" altLang="ko-KR"/>
              <a:pPr/>
              <a:t>41</a:t>
            </a:fld>
            <a:endParaRPr lang="en-US" altLang="ko-KR"/>
          </a:p>
        </p:txBody>
      </p:sp>
      <p:sp>
        <p:nvSpPr>
          <p:cNvPr id="25603" name="Rectangle 3">
            <a:extLst>
              <a:ext uri="{FF2B5EF4-FFF2-40B4-BE49-F238E27FC236}">
                <a16:creationId xmlns:a16="http://schemas.microsoft.com/office/drawing/2014/main" id="{F114A31C-ECFE-4CA3-8E94-348D0947C788}"/>
              </a:ext>
            </a:extLst>
          </p:cNvPr>
          <p:cNvSpPr>
            <a:spLocks noGrp="1" noChangeArrowheads="1"/>
          </p:cNvSpPr>
          <p:nvPr>
            <p:ph type="body" idx="1"/>
          </p:nvPr>
        </p:nvSpPr>
        <p:spPr>
          <a:xfrm>
            <a:off x="2209800" y="1752600"/>
            <a:ext cx="7772400" cy="1892300"/>
          </a:xfrm>
        </p:spPr>
        <p:txBody>
          <a:bodyPr/>
          <a:lstStyle/>
          <a:p>
            <a:pPr algn="ctr">
              <a:buFontTx/>
              <a:buNone/>
            </a:pPr>
            <a:r>
              <a:rPr lang="en-US" altLang="zh-CN" sz="5400">
                <a:solidFill>
                  <a:schemeClr val="tx2"/>
                </a:solidFill>
                <a:latin typeface="Arial Black" panose="020B0A04020102020204" pitchFamily="34" charset="0"/>
              </a:rPr>
              <a:t>The End</a:t>
            </a:r>
          </a:p>
        </p:txBody>
      </p:sp>
      <p:sp>
        <p:nvSpPr>
          <p:cNvPr id="25604" name="WordArt 4">
            <a:extLst>
              <a:ext uri="{FF2B5EF4-FFF2-40B4-BE49-F238E27FC236}">
                <a16:creationId xmlns:a16="http://schemas.microsoft.com/office/drawing/2014/main" id="{820B4303-18D9-48B8-AD2F-9023FF769845}"/>
              </a:ext>
            </a:extLst>
          </p:cNvPr>
          <p:cNvSpPr>
            <a:spLocks noChangeArrowheads="1" noChangeShapeType="1" noTextEdit="1"/>
          </p:cNvSpPr>
          <p:nvPr/>
        </p:nvSpPr>
        <p:spPr bwMode="gray">
          <a:xfrm>
            <a:off x="4151313" y="3357564"/>
            <a:ext cx="4248150" cy="1296987"/>
          </a:xfrm>
          <a:prstGeom prst="rect">
            <a:avLst/>
          </a:prstGeom>
        </p:spPr>
        <p:txBody>
          <a:bodyPr wrap="none" fromWordArt="1">
            <a:prstTxWarp prst="textDeflate">
              <a:avLst>
                <a:gd name="adj" fmla="val 0"/>
              </a:avLst>
            </a:prstTxWarp>
          </a:bodyPr>
          <a:lstStyle/>
          <a:p>
            <a:pPr algn="ctr"/>
            <a:r>
              <a:rPr lang="en-US" altLang="zh-CN" sz="3600" b="1" kern="10" dirty="0">
                <a:ln w="19050">
                  <a:solidFill>
                    <a:schemeClr val="bg1"/>
                  </a:solidFill>
                  <a:round/>
                  <a:headEnd/>
                  <a:tailEnd/>
                </a:ln>
                <a:gradFill rotWithShape="1">
                  <a:gsLst>
                    <a:gs pos="0">
                      <a:schemeClr val="tx1"/>
                    </a:gs>
                    <a:gs pos="100000">
                      <a:schemeClr val="accent1"/>
                    </a:gs>
                  </a:gsLst>
                  <a:lin ang="0" scaled="1"/>
                </a:gradFill>
                <a:effectLst>
                  <a:outerShdw dist="63500" dir="2212194" algn="ctr" rotWithShape="0">
                    <a:srgbClr val="868686">
                      <a:alpha val="50000"/>
                    </a:srgbClr>
                  </a:outerShdw>
                </a:effectLst>
                <a:latin typeface="Arial Black" panose="020B0A04020102020204" pitchFamily="34" charset="0"/>
              </a:rPr>
              <a:t>Thanks!</a:t>
            </a:r>
            <a:endParaRPr lang="en-US" sz="3600" b="1" kern="10" dirty="0">
              <a:ln w="19050">
                <a:solidFill>
                  <a:schemeClr val="bg1"/>
                </a:solidFill>
                <a:round/>
                <a:headEnd/>
                <a:tailEnd/>
              </a:ln>
              <a:gradFill rotWithShape="1">
                <a:gsLst>
                  <a:gs pos="0">
                    <a:schemeClr val="tx1"/>
                  </a:gs>
                  <a:gs pos="100000">
                    <a:schemeClr val="accent1"/>
                  </a:gs>
                </a:gsLst>
                <a:lin ang="0" scaled="1"/>
              </a:gradFill>
              <a:effectLst>
                <a:outerShdw dist="63500" dir="2212194" algn="ctr" rotWithShape="0">
                  <a:srgbClr val="868686">
                    <a:alpha val="5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Effect transition="in" filter="fade">
                                      <p:cBhvr>
                                        <p:cTn id="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Trade Terms and the Sales Contract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The Danger of Modifying Trade Terms</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It is important to use the trade term without further explanation and to make sure that other terms in the contract do not expressly conflict with the term chose. </a:t>
            </a:r>
          </a:p>
          <a:p>
            <a:pPr marL="0" lvl="0" indent="0" rtl="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In practice, it frequently happens that the parties themselves by adding words to an Incoterm seek further precision than the term could offer.</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182177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Trade Terms and the Sales Contract</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The Danger of Modifying Trade Terms</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For instance, “FO</a:t>
            </a: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B stowed</a:t>
            </a:r>
            <a:r>
              <a:rPr lang="en-US" sz="2400" dirty="0">
                <a:latin typeface="微软雅黑" panose="020B0503020204020204" pitchFamily="34" charset="-122"/>
                <a:ea typeface="微软雅黑" panose="020B0503020204020204" pitchFamily="34" charset="-122"/>
                <a:cs typeface="Segoe UI" panose="020B0502040204020203" pitchFamily="34" charset="0"/>
              </a:rPr>
              <a:t>”, Incoterms give no guidance whatsoever for such additions. So the parties are strongly advised to clarify intentions. </a:t>
            </a:r>
          </a:p>
          <a:p>
            <a:pPr marL="0" lvl="0" indent="0" rtl="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If the parties insert additional terms, the dangers of varying the standard trade terms are illustrated in the case of 4-2. </a:t>
            </a: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285636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pic>
        <p:nvPicPr>
          <p:cNvPr id="3" name="图片 2">
            <a:extLst>
              <a:ext uri="{FF2B5EF4-FFF2-40B4-BE49-F238E27FC236}">
                <a16:creationId xmlns:a16="http://schemas.microsoft.com/office/drawing/2014/main" id="{997E5E09-DEEE-49DE-9C6C-EE820506AF5D}"/>
              </a:ext>
            </a:extLst>
          </p:cNvPr>
          <p:cNvPicPr>
            <a:picLocks noChangeAspect="1"/>
          </p:cNvPicPr>
          <p:nvPr/>
        </p:nvPicPr>
        <p:blipFill>
          <a:blip r:embed="rId2"/>
          <a:stretch>
            <a:fillRect/>
          </a:stretch>
        </p:blipFill>
        <p:spPr>
          <a:xfrm>
            <a:off x="604855" y="1234440"/>
            <a:ext cx="3348587" cy="5247402"/>
          </a:xfrm>
          <a:prstGeom prst="rect">
            <a:avLst/>
          </a:prstGeom>
        </p:spPr>
      </p:pic>
      <p:pic>
        <p:nvPicPr>
          <p:cNvPr id="4" name="图片 3">
            <a:extLst>
              <a:ext uri="{FF2B5EF4-FFF2-40B4-BE49-F238E27FC236}">
                <a16:creationId xmlns:a16="http://schemas.microsoft.com/office/drawing/2014/main" id="{5D45751F-C60A-41BE-8C84-705FFA8CDA16}"/>
              </a:ext>
            </a:extLst>
          </p:cNvPr>
          <p:cNvPicPr>
            <a:picLocks noChangeAspect="1"/>
          </p:cNvPicPr>
          <p:nvPr/>
        </p:nvPicPr>
        <p:blipFill>
          <a:blip r:embed="rId3"/>
          <a:stretch>
            <a:fillRect/>
          </a:stretch>
        </p:blipFill>
        <p:spPr>
          <a:xfrm>
            <a:off x="5025410" y="2331465"/>
            <a:ext cx="6426299" cy="3222167"/>
          </a:xfrm>
          <a:prstGeom prst="rect">
            <a:avLst/>
          </a:prstGeom>
        </p:spPr>
      </p:pic>
    </p:spTree>
    <p:extLst>
      <p:ext uri="{BB962C8B-B14F-4D97-AF65-F5344CB8AC3E}">
        <p14:creationId xmlns:p14="http://schemas.microsoft.com/office/powerpoint/2010/main" val="201658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Terms Replacement </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Two new Incoterms rules – DAT and DAP – have replaced the Incoterms 2000 rules DAF, DES, DEQ and DDU</a:t>
            </a:r>
          </a:p>
        </p:txBody>
      </p:sp>
    </p:spTree>
    <p:extLst>
      <p:ext uri="{BB962C8B-B14F-4D97-AF65-F5344CB8AC3E}">
        <p14:creationId xmlns:p14="http://schemas.microsoft.com/office/powerpoint/2010/main" val="229219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Incoterms 2010 Summary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Terms Replacement </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latin typeface="微软雅黑" panose="020B0503020204020204" pitchFamily="34" charset="-122"/>
                <a:ea typeface="微软雅黑" panose="020B0503020204020204" pitchFamily="34" charset="-122"/>
                <a:cs typeface="Segoe UI" panose="020B0502040204020203" pitchFamily="34" charset="0"/>
              </a:rPr>
              <a:t>The number of Incoterms rules has been reduced from 13 to 11. This has been achieved by substituting two new rules that may be used irrespective of the agreed mode of transport – DAT, Delivered at Terminal, and DAP, Delivered at Place – for the Incoterms 2000 rules DAF, DES, DEQ and DDU.</a:t>
            </a:r>
          </a:p>
        </p:txBody>
      </p:sp>
    </p:spTree>
    <p:extLst>
      <p:ext uri="{BB962C8B-B14F-4D97-AF65-F5344CB8AC3E}">
        <p14:creationId xmlns:p14="http://schemas.microsoft.com/office/powerpoint/2010/main" val="3813349072"/>
      </p:ext>
    </p:extLst>
  </p:cSld>
  <p:clrMapOvr>
    <a:masterClrMapping/>
  </p:clrMapOvr>
</p:sld>
</file>

<file path=ppt/theme/theme1.xml><?xml version="1.0" encoding="utf-8"?>
<a:theme xmlns:a="http://schemas.openxmlformats.org/drawingml/2006/main" name="欢迎文档">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684332_TF10001108" id="{21247EBA-36EF-4F8B-BD4D-320415D1000C}" vid="{E7B7BECC-7318-4CD9-B03C-F0859BBEE683}"/>
    </a:ext>
  </a:extLst>
</a:theme>
</file>

<file path=ppt/theme/theme2.xml><?xml version="1.0" encoding="utf-8"?>
<a:theme xmlns:a="http://schemas.openxmlformats.org/drawingml/2006/main" name="办公室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办公室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欢迎使用 PowerPoint</Template>
  <TotalTime>971</TotalTime>
  <Words>2420</Words>
  <Application>Microsoft Office PowerPoint</Application>
  <PresentationFormat>Widescreen</PresentationFormat>
  <Paragraphs>196</Paragraphs>
  <Slides>41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华文新魏</vt:lpstr>
      <vt:lpstr>微软雅黑</vt:lpstr>
      <vt:lpstr>Arial</vt:lpstr>
      <vt:lpstr>Arial Black</vt:lpstr>
      <vt:lpstr>Segoe UI</vt:lpstr>
      <vt:lpstr>Times New Roman</vt:lpstr>
      <vt:lpstr>欢迎文档</vt:lpstr>
      <vt:lpstr>ITP - Chapter 4</vt:lpstr>
      <vt:lpstr>Clearing the Ground</vt:lpstr>
      <vt:lpstr>Clearing the Ground</vt:lpstr>
      <vt:lpstr>Section 1. Trade Terms and the Sales Contract</vt:lpstr>
      <vt:lpstr>Section 1. Trade Terms and the Sales Contract</vt:lpstr>
      <vt:lpstr>Section 1. Trade Terms and the Sales Contract</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Section 2 Incoterms 2010 Summary</vt:lpstr>
      <vt:lpstr>PowerPoint Presentation</vt:lpstr>
      <vt:lpstr>Section 2 Incoterms 2010 Summary</vt:lpstr>
      <vt:lpstr>Section 2 Incoterms 2010 Summary</vt:lpstr>
      <vt:lpstr>Section 2 Incoterms 2010 Summary</vt:lpstr>
      <vt:lpstr>Section 3 Export Costing and Quoting</vt:lpstr>
      <vt:lpstr>Section 3 Export Costing and Quoting</vt:lpstr>
      <vt:lpstr>Section 3 Export Costing and Quoting</vt:lpstr>
      <vt:lpstr>Pro Forma Invoice Sample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欢迎使用 PowerPoint</dc:title>
  <dc:creator>Liu Larry</dc:creator>
  <cp:keywords/>
  <cp:lastModifiedBy>Liu Larry</cp:lastModifiedBy>
  <cp:revision>75</cp:revision>
  <dcterms:created xsi:type="dcterms:W3CDTF">2018-08-13T02:33:48Z</dcterms:created>
  <dcterms:modified xsi:type="dcterms:W3CDTF">2020-10-05T01:31:55Z</dcterms:modified>
  <cp:version/>
</cp:coreProperties>
</file>