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289" r:id="rId3"/>
    <p:sldId id="378" r:id="rId4"/>
    <p:sldId id="283" r:id="rId5"/>
    <p:sldId id="344" r:id="rId6"/>
    <p:sldId id="351" r:id="rId7"/>
    <p:sldId id="352" r:id="rId8"/>
    <p:sldId id="353" r:id="rId9"/>
    <p:sldId id="354" r:id="rId10"/>
    <p:sldId id="356" r:id="rId11"/>
    <p:sldId id="355"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95" r:id="rId27"/>
    <p:sldId id="396" r:id="rId28"/>
    <p:sldId id="397" r:id="rId29"/>
    <p:sldId id="398" r:id="rId30"/>
    <p:sldId id="399" r:id="rId31"/>
    <p:sldId id="371" r:id="rId32"/>
    <p:sldId id="400" r:id="rId33"/>
    <p:sldId id="402" r:id="rId34"/>
    <p:sldId id="401" r:id="rId35"/>
    <p:sldId id="372" r:id="rId36"/>
    <p:sldId id="373" r:id="rId37"/>
    <p:sldId id="374" r:id="rId38"/>
    <p:sldId id="350" r:id="rId39"/>
    <p:sldId id="375" r:id="rId40"/>
    <p:sldId id="376" r:id="rId41"/>
    <p:sldId id="377" r:id="rId42"/>
    <p:sldId id="379" r:id="rId43"/>
    <p:sldId id="380" r:id="rId44"/>
    <p:sldId id="381" r:id="rId45"/>
    <p:sldId id="382" r:id="rId46"/>
    <p:sldId id="383" r:id="rId47"/>
    <p:sldId id="403" r:id="rId48"/>
    <p:sldId id="404" r:id="rId49"/>
    <p:sldId id="391" r:id="rId50"/>
    <p:sldId id="392" r:id="rId51"/>
    <p:sldId id="384" r:id="rId52"/>
    <p:sldId id="385" r:id="rId53"/>
    <p:sldId id="386" r:id="rId54"/>
    <p:sldId id="387" r:id="rId55"/>
    <p:sldId id="388" r:id="rId56"/>
    <p:sldId id="389" r:id="rId57"/>
    <p:sldId id="390" r:id="rId58"/>
    <p:sldId id="393" r:id="rId59"/>
    <p:sldId id="394" r:id="rId60"/>
    <p:sldId id="260" r:id="rId61"/>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欢迎" id="{E75E278A-FF0E-49A4-B170-79828D63BBAD}">
          <p14:sldIdLst>
            <p14:sldId id="256"/>
            <p14:sldId id="289"/>
            <p14:sldId id="378"/>
            <p14:sldId id="283"/>
            <p14:sldId id="344"/>
            <p14:sldId id="351"/>
            <p14:sldId id="352"/>
            <p14:sldId id="353"/>
            <p14:sldId id="354"/>
            <p14:sldId id="356"/>
            <p14:sldId id="355"/>
            <p14:sldId id="357"/>
            <p14:sldId id="358"/>
            <p14:sldId id="359"/>
            <p14:sldId id="360"/>
            <p14:sldId id="361"/>
            <p14:sldId id="362"/>
            <p14:sldId id="363"/>
            <p14:sldId id="364"/>
            <p14:sldId id="365"/>
            <p14:sldId id="366"/>
            <p14:sldId id="367"/>
            <p14:sldId id="368"/>
            <p14:sldId id="369"/>
            <p14:sldId id="370"/>
            <p14:sldId id="395"/>
            <p14:sldId id="396"/>
            <p14:sldId id="397"/>
            <p14:sldId id="398"/>
            <p14:sldId id="399"/>
            <p14:sldId id="371"/>
            <p14:sldId id="400"/>
            <p14:sldId id="402"/>
            <p14:sldId id="401"/>
            <p14:sldId id="372"/>
            <p14:sldId id="373"/>
            <p14:sldId id="374"/>
            <p14:sldId id="350"/>
            <p14:sldId id="375"/>
            <p14:sldId id="376"/>
            <p14:sldId id="377"/>
            <p14:sldId id="379"/>
            <p14:sldId id="380"/>
            <p14:sldId id="381"/>
            <p14:sldId id="382"/>
            <p14:sldId id="383"/>
            <p14:sldId id="403"/>
            <p14:sldId id="404"/>
            <p14:sldId id="391"/>
            <p14:sldId id="392"/>
            <p14:sldId id="384"/>
            <p14:sldId id="385"/>
            <p14:sldId id="386"/>
            <p14:sldId id="387"/>
            <p14:sldId id="388"/>
            <p14:sldId id="389"/>
            <p14:sldId id="390"/>
            <p14:sldId id="393"/>
            <p14:sldId id="394"/>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F5F5F5"/>
    <a:srgbClr val="D24726"/>
    <a:srgbClr val="404040"/>
    <a:srgbClr val="FF9B45"/>
    <a:srgbClr val="DD462F"/>
    <a:srgbClr val="F8CFB6"/>
    <a:srgbClr val="F8CAB6"/>
    <a:srgbClr val="92392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1" autoAdjust="0"/>
    <p:restoredTop sz="94214" autoAdjust="0"/>
  </p:normalViewPr>
  <p:slideViewPr>
    <p:cSldViewPr snapToGrid="0">
      <p:cViewPr varScale="1">
        <p:scale>
          <a:sx n="84" d="100"/>
          <a:sy n="84" d="100"/>
        </p:scale>
        <p:origin x="638"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09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7CB5363-1257-42F6-9FA1-78D9A6383C5B}" type="datetime2">
              <a:rPr lang="zh-CN" altLang="en-US" smtClean="0">
                <a:latin typeface="微软雅黑" panose="020B0503020204020204" pitchFamily="34" charset="-122"/>
                <a:ea typeface="微软雅黑" panose="020B0503020204020204" pitchFamily="34" charset="-122"/>
              </a:rPr>
              <a:t>2020年10月11日</a:t>
            </a:fld>
            <a:endParaRPr 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n-US" smtClean="0">
                <a:latin typeface="微软雅黑" panose="020B0503020204020204" pitchFamily="34" charset="-122"/>
                <a:ea typeface="微软雅黑" panose="020B0503020204020204" pitchFamily="34" charset="-122"/>
              </a:rPr>
              <a:t>‹#›</a:t>
            </a:fld>
            <a:endParaRPr 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0717CCD-7153-4CFA-8FE4-043AE2A91A48}" type="datetime2">
              <a:rPr lang="zh-CN" altLang="en-US" smtClean="0"/>
              <a:pPr/>
              <a:t>2020年10月11日</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DF61EA0F-A667-4B49-8422-0062BC55E249}" type="slidenum">
              <a:rPr lang="en-US" smtClean="0"/>
              <a:pPr/>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rtlCol="0"/>
          <a:lstStyle/>
          <a:p>
            <a:pPr rtl="0"/>
            <a:endParaRPr lang="zh-CN" altLang="en-US" dirty="0"/>
          </a:p>
        </p:txBody>
      </p:sp>
      <p:sp>
        <p:nvSpPr>
          <p:cNvPr id="4" name="幻灯片编号占位符 3"/>
          <p:cNvSpPr>
            <a:spLocks noGrp="1"/>
          </p:cNvSpPr>
          <p:nvPr>
            <p:ph type="sldNum" sz="quarter" idx="10"/>
          </p:nvPr>
        </p:nvSpPr>
        <p:spPr/>
        <p:txBody>
          <a:bodyPr rtlCol="0"/>
          <a:lstStyle/>
          <a:p>
            <a:pPr rtl="0"/>
            <a:fld id="{DF61EA0F-A667-4B49-8422-0062BC55E249}" type="slidenum">
              <a:rPr lang="en-US" altLang="zh-CN" smtClean="0"/>
              <a:t>1</a:t>
            </a:fld>
            <a:endParaRPr lang="zh-CN" alt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长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dirty="0">
              <a:latin typeface="微软雅黑" panose="020B0503020204020204" pitchFamily="34" charset="-122"/>
            </a:endParaRPr>
          </a:p>
        </p:txBody>
      </p:sp>
      <p:sp>
        <p:nvSpPr>
          <p:cNvPr id="2" name="标题 1"/>
          <p:cNvSpPr>
            <a:spLocks noGrp="1"/>
          </p:cNvSpPr>
          <p:nvPr>
            <p:ph type="title"/>
          </p:nvPr>
        </p:nvSpPr>
        <p:spPr/>
        <p:txBody>
          <a:bodyPr rtlCol="0"/>
          <a:lstStyle/>
          <a:p>
            <a:pPr rtl="0"/>
            <a:r>
              <a:rPr lang="zh-CN" altLang="en-US"/>
              <a:t>单击此处编辑母版标题样式</a:t>
            </a:r>
            <a:endParaRPr lang="zh-cn"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12" name="直接连接符​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dirty="0"/>
          </a:p>
        </p:txBody>
      </p:sp>
      <p:sp>
        <p:nvSpPr>
          <p:cNvPr id="3" name="内容占位符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1pPr>
            <a:lvl2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2pPr>
            <a:lvl3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3pPr>
            <a:lvl4pPr>
              <a:defRPr lang="en-US" sz="1200" smtClean="0">
                <a:solidFill>
                  <a:schemeClr val="tx1">
                    <a:lumMod val="75000"/>
                    <a:lumOff val="25000"/>
                  </a:schemeClr>
                </a:solidFill>
                <a:latin typeface="微软雅黑" panose="020B0503020204020204" pitchFamily="34" charset="-122"/>
                <a:ea typeface="微软雅黑" panose="020B0503020204020204" pitchFamily="34" charset="-122"/>
              </a:defRPr>
            </a:lvl4pPr>
            <a:lvl5pPr>
              <a:defRPr lang="en-US" sz="1200">
                <a:solidFill>
                  <a:schemeClr val="tx1">
                    <a:lumMod val="75000"/>
                    <a:lumOff val="25000"/>
                  </a:schemeClr>
                </a:solidFill>
                <a:latin typeface="微软雅黑" panose="020B0503020204020204" pitchFamily="34" charset="-122"/>
                <a:ea typeface="微软雅黑" panose="020B0503020204020204" pitchFamily="34" charset="-122"/>
              </a:defRPr>
            </a:lvl5pPr>
          </a:lstStyle>
          <a:p>
            <a:pPr marL="0" lvl="0" indent="0" rtl="0">
              <a:lnSpc>
                <a:spcPct val="150000"/>
              </a:lnSpc>
              <a:spcBef>
                <a:spcPts val="1000"/>
              </a:spcBef>
              <a:spcAft>
                <a:spcPts val="1200"/>
              </a:spcAft>
              <a:buNone/>
            </a:pPr>
            <a:r>
              <a:rPr lang="zh-CN" altLang="en-US"/>
              <a:t>编辑母版文本样式</a:t>
            </a:r>
          </a:p>
          <a:p>
            <a:pPr marL="0" lvl="1" indent="0" rtl="0">
              <a:lnSpc>
                <a:spcPct val="150000"/>
              </a:lnSpc>
              <a:spcBef>
                <a:spcPts val="1000"/>
              </a:spcBef>
              <a:spcAft>
                <a:spcPts val="1200"/>
              </a:spcAft>
              <a:buNone/>
            </a:pPr>
            <a:r>
              <a:rPr lang="zh-CN" altLang="en-US"/>
              <a:t>第二级</a:t>
            </a:r>
          </a:p>
          <a:p>
            <a:pPr marL="0" lvl="2" indent="0" rtl="0">
              <a:lnSpc>
                <a:spcPct val="150000"/>
              </a:lnSpc>
              <a:spcBef>
                <a:spcPts val="1000"/>
              </a:spcBef>
              <a:spcAft>
                <a:spcPts val="1200"/>
              </a:spcAft>
              <a:buNone/>
            </a:pPr>
            <a:r>
              <a:rPr lang="zh-CN" altLang="en-US"/>
              <a:t>第三级</a:t>
            </a:r>
          </a:p>
          <a:p>
            <a:pPr marL="0" lvl="3" indent="0" rtl="0">
              <a:lnSpc>
                <a:spcPct val="150000"/>
              </a:lnSpc>
              <a:spcBef>
                <a:spcPts val="1000"/>
              </a:spcBef>
              <a:spcAft>
                <a:spcPts val="1200"/>
              </a:spcAft>
              <a:buNone/>
            </a:pPr>
            <a:r>
              <a:rPr lang="zh-CN" altLang="en-US"/>
              <a:t>第四级</a:t>
            </a:r>
          </a:p>
          <a:p>
            <a:pPr marL="0" lvl="4" indent="0" rtl="0">
              <a:lnSpc>
                <a:spcPct val="150000"/>
              </a:lnSpc>
              <a:spcBef>
                <a:spcPts val="1000"/>
              </a:spcBef>
              <a:spcAft>
                <a:spcPts val="1200"/>
              </a:spcAft>
              <a:buNone/>
            </a:pPr>
            <a:r>
              <a:rPr lang="zh-CN" altLang="en-US"/>
              <a:t>第五级</a:t>
            </a:r>
            <a:endParaRPr lang="zh-cn" dirty="0"/>
          </a:p>
        </p:txBody>
      </p:sp>
      <p:sp>
        <p:nvSpPr>
          <p:cNvPr id="6" name="日期占位符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B6646B47-A73D-4F6F-AD82-C99F4E62F746}" type="datetime2">
              <a:rPr lang="zh-CN" altLang="en-US" smtClean="0"/>
              <a:t>2020年10月11日</a:t>
            </a:fld>
            <a:endParaRPr lang="en-US" dirty="0"/>
          </a:p>
        </p:txBody>
      </p:sp>
      <p:sp>
        <p:nvSpPr>
          <p:cNvPr id="7" name="页脚占位符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8" name="幻灯片编号占位符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860EDB8-5305-433F-BE41-D7A86D811DB3}" type="slidenum">
              <a:rPr lang="en-US" smtClean="0"/>
              <a:pPr/>
              <a:t>‹#›</a:t>
            </a:fld>
            <a:endParaRPr lang="en-US" dirty="0"/>
          </a:p>
        </p:txBody>
      </p:sp>
      <p:pic>
        <p:nvPicPr>
          <p:cNvPr id="9" name="图片 8">
            <a:extLst>
              <a:ext uri="{FF2B5EF4-FFF2-40B4-BE49-F238E27FC236}">
                <a16:creationId xmlns:a16="http://schemas.microsoft.com/office/drawing/2014/main" id="{FF5A1F53-FC53-4164-9435-E4C6ED91D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9532" y="448056"/>
            <a:ext cx="2558034" cy="558591"/>
          </a:xfrm>
          <a:prstGeom prst="rect">
            <a:avLst/>
          </a:prstGeom>
        </p:spPr>
      </p:pic>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长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521208" y="1536192"/>
            <a:ext cx="6876288" cy="640080"/>
          </a:xfrm>
        </p:spPr>
        <p:txBody>
          <a:bodyPr rtlCol="0">
            <a:normAutofit/>
          </a:bodyPr>
          <a:lstStyle>
            <a:lvl1pPr>
              <a:defRPr sz="3600">
                <a:solidFill>
                  <a:schemeClr val="bg1"/>
                </a:solidFill>
                <a:latin typeface="微软雅黑" panose="020B0503020204020204" pitchFamily="34" charset="-122"/>
                <a:ea typeface="微软雅黑" panose="020B0503020204020204" pitchFamily="34" charset="-122"/>
              </a:defRPr>
            </a:lvl1pPr>
          </a:lstStyle>
          <a:p>
            <a:pPr rtl="0"/>
            <a:r>
              <a:rPr lang="zh-CN" altLang="en-US"/>
              <a:t>单击此处编辑母版标题样式</a:t>
            </a:r>
            <a:endParaRPr lang="zh-cn" dirty="0"/>
          </a:p>
        </p:txBody>
      </p:sp>
      <p:sp>
        <p:nvSpPr>
          <p:cNvPr id="7" name="内容占位符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微软雅黑" panose="020B0503020204020204" pitchFamily="34" charset="-122"/>
                <a:ea typeface="微软雅黑" panose="020B0503020204020204" pitchFamily="34" charset="-122"/>
              </a:defRPr>
            </a:lvl1pPr>
            <a:lvl2pPr>
              <a:defRPr lang="en-US" sz="1200" dirty="0" smtClean="0">
                <a:solidFill>
                  <a:schemeClr val="tx1">
                    <a:lumMod val="75000"/>
                    <a:lumOff val="25000"/>
                  </a:schemeClr>
                </a:solidFill>
                <a:ea typeface="微软雅黑" panose="020B0503020204020204" pitchFamily="34" charset="-122"/>
              </a:defRPr>
            </a:lvl2pPr>
            <a:lvl3pPr>
              <a:defRPr lang="en-US" sz="1200" dirty="0" smtClean="0">
                <a:solidFill>
                  <a:schemeClr val="tx1">
                    <a:lumMod val="75000"/>
                    <a:lumOff val="25000"/>
                  </a:schemeClr>
                </a:solidFill>
                <a:ea typeface="微软雅黑" panose="020B0503020204020204" pitchFamily="34" charset="-122"/>
              </a:defRPr>
            </a:lvl3pPr>
            <a:lvl4pPr>
              <a:defRPr lang="en-US" sz="1200" dirty="0" smtClean="0">
                <a:solidFill>
                  <a:schemeClr val="tx1">
                    <a:lumMod val="75000"/>
                    <a:lumOff val="25000"/>
                  </a:schemeClr>
                </a:solidFill>
                <a:ea typeface="微软雅黑" panose="020B0503020204020204" pitchFamily="34" charset="-122"/>
              </a:defRPr>
            </a:lvl4pPr>
            <a:lvl5pPr>
              <a:defRPr lang="en-US" sz="1200" dirty="0">
                <a:solidFill>
                  <a:schemeClr val="tx1">
                    <a:lumMod val="75000"/>
                    <a:lumOff val="25000"/>
                  </a:schemeClr>
                </a:solidFill>
                <a:latin typeface="微软雅黑" panose="020B0503020204020204" pitchFamily="34" charset="-122"/>
                <a:ea typeface="微软雅黑" panose="020B0503020204020204" pitchFamily="34" charset="-122"/>
              </a:defRPr>
            </a:lvl5pPr>
          </a:lstStyle>
          <a:p>
            <a:pPr marL="0" lvl="0" indent="0" rtl="0">
              <a:lnSpc>
                <a:spcPct val="150000"/>
              </a:lnSpc>
              <a:spcBef>
                <a:spcPts val="1000"/>
              </a:spcBef>
              <a:spcAft>
                <a:spcPts val="1200"/>
              </a:spcAft>
              <a:buNone/>
            </a:pPr>
            <a:r>
              <a:rPr lang="zh-CN" altLang="en-US"/>
              <a:t>编辑母版文本样式</a:t>
            </a:r>
          </a:p>
          <a:p>
            <a:pPr marL="0" lvl="1" indent="0" rtl="0">
              <a:lnSpc>
                <a:spcPct val="150000"/>
              </a:lnSpc>
              <a:spcBef>
                <a:spcPts val="1000"/>
              </a:spcBef>
              <a:spcAft>
                <a:spcPts val="1200"/>
              </a:spcAft>
              <a:buNone/>
            </a:pPr>
            <a:r>
              <a:rPr lang="zh-CN" altLang="en-US"/>
              <a:t>第二级</a:t>
            </a:r>
          </a:p>
          <a:p>
            <a:pPr marL="0" lvl="2" indent="0" rtl="0">
              <a:lnSpc>
                <a:spcPct val="150000"/>
              </a:lnSpc>
              <a:spcBef>
                <a:spcPts val="1000"/>
              </a:spcBef>
              <a:spcAft>
                <a:spcPts val="1200"/>
              </a:spcAft>
              <a:buNone/>
            </a:pPr>
            <a:r>
              <a:rPr lang="zh-CN" altLang="en-US"/>
              <a:t>第三级</a:t>
            </a:r>
          </a:p>
          <a:p>
            <a:pPr marL="0" lvl="3" indent="0" rtl="0">
              <a:lnSpc>
                <a:spcPct val="150000"/>
              </a:lnSpc>
              <a:spcBef>
                <a:spcPts val="1000"/>
              </a:spcBef>
              <a:spcAft>
                <a:spcPts val="1200"/>
              </a:spcAft>
              <a:buNone/>
            </a:pPr>
            <a:r>
              <a:rPr lang="zh-CN" altLang="en-US"/>
              <a:t>第四级</a:t>
            </a:r>
          </a:p>
          <a:p>
            <a:pPr marL="0" lvl="4" indent="0" rtl="0">
              <a:lnSpc>
                <a:spcPct val="150000"/>
              </a:lnSpc>
              <a:spcBef>
                <a:spcPts val="1000"/>
              </a:spcBef>
              <a:spcAft>
                <a:spcPts val="1200"/>
              </a:spcAft>
              <a:buNone/>
            </a:pPr>
            <a:r>
              <a:rPr lang="zh-CN" altLang="en-US"/>
              <a:t>第五级</a:t>
            </a:r>
            <a:endParaRPr lang="zh-cn"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A5C555-A74C-4A86-BA45-4231926F6FA1}"/>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35FCC01C-2BCC-4B22-9F5F-9140B2CA2BB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0631DE41-8131-42AF-99F9-4FB27D91F8DC}"/>
              </a:ext>
            </a:extLst>
          </p:cNvPr>
          <p:cNvSpPr>
            <a:spLocks noGrp="1"/>
          </p:cNvSpPr>
          <p:nvPr>
            <p:ph type="dt" sz="half" idx="10"/>
          </p:nvPr>
        </p:nvSpPr>
        <p:spPr/>
        <p:txBody>
          <a:bodyPr/>
          <a:lstStyle>
            <a:lvl1pPr>
              <a:defRPr/>
            </a:lvl1pPr>
          </a:lstStyle>
          <a:p>
            <a:fld id="{D45EA84B-F06D-4FA0-A251-E510FF217226}" type="datetime1">
              <a:rPr lang="zh-CN" altLang="en-US"/>
              <a:pPr/>
              <a:t>2020/10/11</a:t>
            </a:fld>
            <a:endParaRPr lang="en-US" altLang="ko-KR"/>
          </a:p>
        </p:txBody>
      </p:sp>
      <p:sp>
        <p:nvSpPr>
          <p:cNvPr id="5" name="页脚占位符 4">
            <a:extLst>
              <a:ext uri="{FF2B5EF4-FFF2-40B4-BE49-F238E27FC236}">
                <a16:creationId xmlns:a16="http://schemas.microsoft.com/office/drawing/2014/main" id="{10C952B1-B3C6-47A0-9EB4-6F95F040EC3B}"/>
              </a:ext>
            </a:extLst>
          </p:cNvPr>
          <p:cNvSpPr>
            <a:spLocks noGrp="1"/>
          </p:cNvSpPr>
          <p:nvPr>
            <p:ph type="ftr" sz="quarter" idx="11"/>
          </p:nvPr>
        </p:nvSpPr>
        <p:spPr/>
        <p:txBody>
          <a:bodyPr/>
          <a:lstStyle>
            <a:lvl1pPr>
              <a:defRPr/>
            </a:lvl1pPr>
          </a:lstStyle>
          <a:p>
            <a:r>
              <a:rPr lang="en-US" altLang="zh-CN"/>
              <a:t>语言文学学院</a:t>
            </a:r>
          </a:p>
        </p:txBody>
      </p:sp>
      <p:sp>
        <p:nvSpPr>
          <p:cNvPr id="6" name="灯片编号占位符 5">
            <a:extLst>
              <a:ext uri="{FF2B5EF4-FFF2-40B4-BE49-F238E27FC236}">
                <a16:creationId xmlns:a16="http://schemas.microsoft.com/office/drawing/2014/main" id="{651359E0-8F01-49ED-ABF1-EFD3AA0B72C2}"/>
              </a:ext>
            </a:extLst>
          </p:cNvPr>
          <p:cNvSpPr>
            <a:spLocks noGrp="1"/>
          </p:cNvSpPr>
          <p:nvPr>
            <p:ph type="sldNum" sz="quarter" idx="12"/>
          </p:nvPr>
        </p:nvSpPr>
        <p:spPr/>
        <p:txBody>
          <a:bodyPr/>
          <a:lstStyle>
            <a:lvl1pPr>
              <a:defRPr/>
            </a:lvl1pPr>
          </a:lstStyle>
          <a:p>
            <a:fld id="{F5D1425F-E07C-47D4-9A0F-C561871E9F2D}" type="slidenum">
              <a:rPr lang="en-US" altLang="ko-KR"/>
              <a:pPr/>
              <a:t>‹#›</a:t>
            </a:fld>
            <a:endParaRPr lang="en-US" altLang="ko-KR"/>
          </a:p>
        </p:txBody>
      </p:sp>
    </p:spTree>
    <p:extLst>
      <p:ext uri="{BB962C8B-B14F-4D97-AF65-F5344CB8AC3E}">
        <p14:creationId xmlns:p14="http://schemas.microsoft.com/office/powerpoint/2010/main" val="3317787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zh-CN" altLang="en-US" noProof="0" dirty="0"/>
              <a:t>编辑母版文本样式</a:t>
            </a:r>
          </a:p>
          <a:p>
            <a:pPr marL="228600" lvl="0"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第二级</a:t>
            </a:r>
          </a:p>
          <a:p>
            <a:pPr marL="685800" lvl="1"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第三级</a:t>
            </a:r>
          </a:p>
          <a:p>
            <a:pPr marL="1143000" lvl="2" indent="-228600" algn="l" defTabSz="914400" rtl="0" eaLnBrk="1" latinLnBrk="0" hangingPunct="1">
              <a:lnSpc>
                <a:spcPct val="90000"/>
              </a:lnSpc>
              <a:spcBef>
                <a:spcPct val="30000"/>
              </a:spcBef>
              <a:buFont typeface="Arial" panose="020B0604020202020204" pitchFamily="34" charset="0"/>
              <a:buChar char="•"/>
            </a:pPr>
            <a:r>
              <a:rPr lang="zh-CN" altLang="en-US" noProof="0" dirty="0"/>
              <a:t>第四级</a:t>
            </a:r>
          </a:p>
          <a:p>
            <a:pPr marL="1600200" lvl="3" indent="-228600" algn="l" defTabSz="914400" rtl="0" eaLnBrk="1" latinLnBrk="0" hangingPunct="1">
              <a:lnSpc>
                <a:spcPct val="90000"/>
              </a:lnSpc>
              <a:spcBef>
                <a:spcPct val="30000"/>
              </a:spcBef>
              <a:buFont typeface="Arial" panose="020B0604020202020204" pitchFamily="34" charset="0"/>
              <a:buChar char="•"/>
            </a:pPr>
            <a:r>
              <a:rPr lang="zh-CN" altLang="en-US" noProof="0" dirty="0"/>
              <a:t>第五级</a:t>
            </a:r>
          </a:p>
        </p:txBody>
      </p:sp>
      <p:sp>
        <p:nvSpPr>
          <p:cNvPr id="4" name="日期占位符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A0CFC2C-DA54-4396-A846-1816F2961B91}" type="datetime2">
              <a:rPr lang="zh-CN" altLang="en-US" smtClean="0"/>
              <a:t>2020年10月11日</a:t>
            </a:fld>
            <a:endParaRPr lang="en-US" dirty="0"/>
          </a:p>
        </p:txBody>
      </p:sp>
      <p:sp>
        <p:nvSpPr>
          <p:cNvPr id="5" name="页脚占位符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zh-CN" altLang="en-US" noProof="0" dirty="0"/>
          </a:p>
        </p:txBody>
      </p:sp>
      <p:sp>
        <p:nvSpPr>
          <p:cNvPr id="6" name="幻灯片编号占位符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微软雅黑" panose="020B0503020204020204" pitchFamily="34" charset="-122"/>
                <a:ea typeface="微软雅黑" panose="020B0503020204020204" pitchFamily="34" charset="-122"/>
              </a:defRPr>
            </a:lvl1pPr>
          </a:lstStyle>
          <a:p>
            <a:fld id="{9860EDB8-5305-433F-BE41-D7A86D811DB3}" type="slidenum">
              <a:rPr lang="en-US" altLang="zh-CN" noProof="0" smtClean="0"/>
              <a:pPr/>
              <a:t>‹#›</a:t>
            </a:fld>
            <a:endParaRPr lang="zh-CN" altLang="en-US" noProof="0" dirty="0"/>
          </a:p>
        </p:txBody>
      </p:sp>
      <p:cxnSp>
        <p:nvCxnSpPr>
          <p:cNvPr id="8" name="直接连接符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C1AFD6B4-4F15-453D-96D2-AB2580133A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9532" y="448056"/>
            <a:ext cx="2558034" cy="558591"/>
          </a:xfrm>
          <a:prstGeom prst="rect">
            <a:avLst/>
          </a:prstGeom>
        </p:spPr>
      </p:pic>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微软雅黑" panose="020B0503020204020204" pitchFamily="34" charset="-122"/>
          <a:ea typeface="微软雅黑" panose="020B0503020204020204" pitchFamily="34" charset="-122"/>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微软雅黑" panose="020B0503020204020204" pitchFamily="34" charset="-122"/>
          <a:ea typeface="微软雅黑" panose="020B0503020204020204" pitchFamily="34" charset="-122"/>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64324"/>
            <a:ext cx="10515600" cy="2387600"/>
          </a:xfrm>
        </p:spPr>
        <p:txBody>
          <a:bodyPr rtlCol="0" anchor="ctr" anchorCtr="0">
            <a:normAutofit/>
          </a:bodyPr>
          <a:lstStyle/>
          <a:p>
            <a:pPr rtl="0"/>
            <a:r>
              <a:rPr lang="en-US" altLang="zh-CN" sz="4800" dirty="0">
                <a:solidFill>
                  <a:schemeClr val="bg1"/>
                </a:solidFill>
              </a:rPr>
              <a:t>ITP - Chapter 5</a:t>
            </a:r>
            <a:endParaRPr lang="zh-cn" sz="4800" dirty="0">
              <a:solidFill>
                <a:schemeClr val="bg1"/>
              </a:solidFill>
            </a:endParaRPr>
          </a:p>
        </p:txBody>
      </p:sp>
      <p:sp>
        <p:nvSpPr>
          <p:cNvPr id="3" name="副标题 2"/>
          <p:cNvSpPr>
            <a:spLocks noGrp="1"/>
          </p:cNvSpPr>
          <p:nvPr>
            <p:ph type="subTitle" idx="4294967295"/>
          </p:nvPr>
        </p:nvSpPr>
        <p:spPr>
          <a:xfrm>
            <a:off x="855620" y="2933105"/>
            <a:ext cx="9582736" cy="1309711"/>
          </a:xfrm>
        </p:spPr>
        <p:txBody>
          <a:bodyPr rtlCol="0">
            <a:normAutofit fontScale="92500" lnSpcReduction="10000"/>
          </a:bodyPr>
          <a:lstStyle/>
          <a:p>
            <a:r>
              <a:rPr lang="en-US" altLang="zh-CN" sz="2400" dirty="0">
                <a:solidFill>
                  <a:schemeClr val="bg1"/>
                </a:solidFill>
              </a:rPr>
              <a:t>Quality Quantity and Packing of Commodity</a:t>
            </a:r>
          </a:p>
          <a:p>
            <a:r>
              <a:rPr lang="en-US" altLang="zh-CN" sz="2400" dirty="0">
                <a:solidFill>
                  <a:schemeClr val="bg1"/>
                </a:solidFill>
              </a:rPr>
              <a:t>Page 72-85 </a:t>
            </a:r>
            <a:endParaRPr lang="zh-cn" sz="2400" dirty="0">
              <a:solidFill>
                <a:schemeClr val="bg1"/>
              </a:solidFill>
            </a:endParaRPr>
          </a:p>
        </p:txBody>
      </p:sp>
      <p:pic>
        <p:nvPicPr>
          <p:cNvPr id="4" name="图片 3" descr="PowerPoint 徽标"/>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
        <p:nvSpPr>
          <p:cNvPr id="9" name="副标题 2">
            <a:extLst>
              <a:ext uri="{FF2B5EF4-FFF2-40B4-BE49-F238E27FC236}">
                <a16:creationId xmlns:a16="http://schemas.microsoft.com/office/drawing/2014/main" id="{375D19EA-B434-4C8A-A905-3EAB1F47FB66}"/>
              </a:ext>
            </a:extLst>
          </p:cNvPr>
          <p:cNvSpPr txBox="1">
            <a:spLocks/>
          </p:cNvSpPr>
          <p:nvPr/>
        </p:nvSpPr>
        <p:spPr>
          <a:xfrm>
            <a:off x="9592056" y="342025"/>
            <a:ext cx="2105124" cy="113779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微软雅黑" panose="020B0503020204020204" pitchFamily="34" charset="-122"/>
                <a:ea typeface="微软雅黑" panose="020B0503020204020204" pitchFamily="34" charset="-122"/>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微软雅黑" panose="020B0503020204020204" pitchFamily="34" charset="-122"/>
                <a:ea typeface="微软雅黑" panose="020B0503020204020204" pitchFamily="34" charset="-122"/>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微软雅黑" panose="020B0503020204020204" pitchFamily="34" charset="-122"/>
                <a:ea typeface="微软雅黑" panose="020B0503020204020204" pitchFamily="34" charset="-122"/>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r>
              <a:rPr lang="zh-CN" altLang="en-US" sz="2400" dirty="0">
                <a:solidFill>
                  <a:schemeClr val="bg1"/>
                </a:solidFill>
                <a:latin typeface="华文新魏" panose="02010800040101010101" pitchFamily="2" charset="-122"/>
                <a:ea typeface="华文新魏" panose="02010800040101010101" pitchFamily="2" charset="-122"/>
              </a:rPr>
              <a:t>西南林业大学</a:t>
            </a:r>
            <a:endParaRPr lang="en-US" altLang="zh-CN" sz="2400" dirty="0">
              <a:solidFill>
                <a:schemeClr val="bg1"/>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by Specification, Grade or Standard</a:t>
            </a: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grade of the goods</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refers to the classification of the commodity of one kind which is indicated by words, numbers or symbols.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120315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by Specification, Grade or Standard</a:t>
            </a: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standard</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refers to the specifications or grades which are stipulated and announced (laid down and proclaimed) in a unified way by the government department or commercial organization of a country such as the chamber of commerce.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14823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by Specification, Grade or Standard - FAQ</a:t>
            </a: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In the international agricultural and by-product market, there is a commonly adopted standard, i.e. </a:t>
            </a: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fair average quality</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(FAQ). FAQ refers to the average quality level of the export commodity within a certain period of time.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175277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by Specification, Grade or Standard - FAQ</a:t>
            </a: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selling and buying of produce on a Fair Average Quality (FAQ) basis, as practiced by many national and international marketing agencies, is essentially subjective. </a:t>
            </a: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1131134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581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by Specification, Grade or Standard - FAQ</a:t>
            </a: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If consecutive FAQ same from the same crop, or FAQ samples from the same growing area in consecutive years, or FAQ samples of the same commodity grown concurrently in different areas are compared objectively significant differences in quality may be revealed. Thus FAQ has a loose definition, and can only be applied when fairly wide variations in quality can be tolerated.</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5" name="图片 4">
            <a:extLst>
              <a:ext uri="{FF2B5EF4-FFF2-40B4-BE49-F238E27FC236}">
                <a16:creationId xmlns:a16="http://schemas.microsoft.com/office/drawing/2014/main" id="{B746489D-33A2-4158-A69B-CE92E757E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394" y="1228261"/>
            <a:ext cx="4238873" cy="2400156"/>
          </a:xfrm>
          <a:prstGeom prst="rect">
            <a:avLst/>
          </a:prstGeom>
        </p:spPr>
      </p:pic>
    </p:spTree>
    <p:extLst>
      <p:ext uri="{BB962C8B-B14F-4D97-AF65-F5344CB8AC3E}">
        <p14:creationId xmlns:p14="http://schemas.microsoft.com/office/powerpoint/2010/main" val="3721133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by Specification, Grade or Standard - GMQ</a:t>
            </a: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For the trading of wood and aquatic products, </a:t>
            </a: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good merchantable quality</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(GMQ) is employed to indicate the quality. GMQ means the goods are free from defects and are good enough for use or consumption.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404696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 by Brand Name or Trademark</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Brand is the name of the goods, while trademark is the tag. They are related to each other closely.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324981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 by Name of Origin</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Some goods are well known by their origins for their excellent qualities all over the world. As to these products, the origins may well indicate their qualities. These goods can be sold by name of origin, for example, </a:t>
            </a:r>
            <a:r>
              <a:rPr lang="en-US" sz="2400" b="1" dirty="0" err="1">
                <a:solidFill>
                  <a:schemeClr val="tx1"/>
                </a:solidFill>
                <a:latin typeface="微软雅黑" panose="020B0503020204020204" pitchFamily="34" charset="-122"/>
                <a:ea typeface="微软雅黑" panose="020B0503020204020204" pitchFamily="34" charset="-122"/>
                <a:cs typeface="Segoe UI" panose="020B0502040204020203" pitchFamily="34" charset="0"/>
              </a:rPr>
              <a:t>Longjing</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Green Tea</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4009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 by Description and Illustration</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specific descriptions of products are required to indicate the qualities of the goods, such as large-sized machines. </a:t>
            </a:r>
            <a:r>
              <a:rPr lang="en-US" sz="2400">
                <a:solidFill>
                  <a:schemeClr val="tx1"/>
                </a:solidFill>
                <a:latin typeface="微软雅黑" panose="020B0503020204020204" pitchFamily="34" charset="-122"/>
                <a:ea typeface="微软雅黑" panose="020B0503020204020204" pitchFamily="34" charset="-122"/>
                <a:cs typeface="Segoe UI" panose="020B0502040204020203" pitchFamily="34" charset="0"/>
              </a:rPr>
              <a:t>If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necessary, pictures and photos, must also be provided.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155970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Sales by Sample</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In merchandising, a sample is a small piece or part of a product, often taken out from a whole lot or specially designed and processed. Arts and crafts, garments, light industry products, agricultural and native produce are generally sold by sample.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93000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7882129" cy="640080"/>
          </a:xfrm>
        </p:spPr>
        <p:txBody>
          <a:bodyPr>
            <a:normAutofit/>
          </a:bodyPr>
          <a:lstStyle/>
          <a:p>
            <a:r>
              <a:rPr lang="en-US" dirty="0"/>
              <a:t>Clearing the Ground</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(What is the chapter mainly about?)</a:t>
            </a:r>
          </a:p>
          <a:p>
            <a:pPr marL="0" lvl="0" indent="0" rtl="0">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a:t>
            </a:r>
          </a:p>
          <a:p>
            <a:pPr marL="0" lvl="0" indent="0" rtl="0">
              <a:lnSpc>
                <a:spcPts val="3000"/>
              </a:lnSpc>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This chapter mainly deals with the matters of quality, quantity and packing of the commodity. </a:t>
            </a:r>
          </a:p>
        </p:txBody>
      </p:sp>
    </p:spTree>
    <p:extLst>
      <p:ext uri="{BB962C8B-B14F-4D97-AF65-F5344CB8AC3E}">
        <p14:creationId xmlns:p14="http://schemas.microsoft.com/office/powerpoint/2010/main" val="2088627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Sales by Sample</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 by Seller</a:t>
            </a:r>
            <a:r>
              <a:rPr lang="en-US" sz="2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 Sample</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In practice, representative samples, or called original samples or type samples, are usually sent by the seller to the buyer, and at the same time, duplicate samples or keep samples are always kept but the seller for later reference. When the sample is accepted by the buyer, the seller is responsible for the delivery of the goods of the same quality as shown in the sample.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3142977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Sales by Sample</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 by Buyer</a:t>
            </a:r>
            <a:r>
              <a:rPr lang="en-US" sz="24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 Sample</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Sale by buyer[s sample in China is also called processing according to the buyer</a:t>
            </a:r>
            <a:r>
              <a:rPr 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s samples. </a:t>
            </a: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If the buyer finds it hard to manufacture according to the sample, he may send a return or counter sample of similar quality to the buyer for his acceptance. The sale thus concluded is a sale by seller</a:t>
            </a:r>
            <a:r>
              <a:rPr 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s sample. For quality disputes, please refer to Case 4-3 or 4-4.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55134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Quality Clause</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quality clause in a sales contract is subject to the method used in describing the subject-matter of the contract.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186908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Quality Clause</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Quality Tolerance</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quality tolerance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refers to the quality deviation internationally recognized. It is advisable to make a specific mention of the quality tolerance in the contract, if necessary.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41649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Quality Clause</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Quality Tolerance</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5" name="图片 4">
            <a:extLst>
              <a:ext uri="{FF2B5EF4-FFF2-40B4-BE49-F238E27FC236}">
                <a16:creationId xmlns:a16="http://schemas.microsoft.com/office/drawing/2014/main" id="{A9538455-E317-4613-9B91-BE0E7F892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502" y="0"/>
            <a:ext cx="5818909" cy="6858000"/>
          </a:xfrm>
          <a:prstGeom prst="rect">
            <a:avLst/>
          </a:prstGeom>
        </p:spPr>
      </p:pic>
    </p:spTree>
    <p:extLst>
      <p:ext uri="{BB962C8B-B14F-4D97-AF65-F5344CB8AC3E}">
        <p14:creationId xmlns:p14="http://schemas.microsoft.com/office/powerpoint/2010/main" val="23724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Quality Clause</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ISO 9000</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ISO-9000 Series of Standards evolved by </a:t>
            </a: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International Standard Organization</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has been accepted worldwide as the norm assuring high quality of goods. The ISO-9000 is also the hallmark of a quality-oriented system for suppliers and manufacturers.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5" name="图片 4">
            <a:extLst>
              <a:ext uri="{FF2B5EF4-FFF2-40B4-BE49-F238E27FC236}">
                <a16:creationId xmlns:a16="http://schemas.microsoft.com/office/drawing/2014/main" id="{D9530CBB-BB7A-4958-871F-7FCCB8FF7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519" y="1485241"/>
            <a:ext cx="4572000" cy="2428875"/>
          </a:xfrm>
          <a:prstGeom prst="rect">
            <a:avLst/>
          </a:prstGeom>
        </p:spPr>
      </p:pic>
    </p:spTree>
    <p:extLst>
      <p:ext uri="{BB962C8B-B14F-4D97-AF65-F5344CB8AC3E}">
        <p14:creationId xmlns:p14="http://schemas.microsoft.com/office/powerpoint/2010/main" val="2085600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Quality Clause</a:t>
            </a:r>
          </a:p>
          <a:p>
            <a:pPr marL="0" lvl="0" indent="0">
              <a:lnSpc>
                <a:spcPts val="3000"/>
              </a:lnSpc>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CQC &amp; CCC (</a:t>
            </a:r>
            <a:r>
              <a:rPr lang="en-US" altLang="zh-CN" sz="2400" b="1"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China Compulsory Certificate</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China Quality Certification Centre (CQC)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is a professional certification body under </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China Certification &amp; Inspection Group (CCIC)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approved by State General Administration for Quality Supervision and Inspection and Quarantine and Certification and Accreditation Administration of the People's Republic of China. As the largest professional certification body in China, CQC evolved from the former China Commission for Conformity Certification of Electrical Equipment established in 1985. In April 2002, CQC was established by merging 6 institutions under 5 ministries </a:t>
            </a:r>
          </a:p>
        </p:txBody>
      </p:sp>
    </p:spTree>
    <p:extLst>
      <p:ext uri="{BB962C8B-B14F-4D97-AF65-F5344CB8AC3E}">
        <p14:creationId xmlns:p14="http://schemas.microsoft.com/office/powerpoint/2010/main" val="3406908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Quality Clause</a:t>
            </a:r>
          </a:p>
          <a:p>
            <a:pPr marL="0" lvl="0" indent="0">
              <a:lnSpc>
                <a:spcPts val="3000"/>
              </a:lnSpc>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CQC &amp; CCC (</a:t>
            </a:r>
            <a:r>
              <a:rPr lang="en-US" altLang="zh-CN" sz="2400" b="1"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China Compulsory Certificate</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In December 2001, the State General Administration of Quality Supervision, Inspection and Quarantine of the People's Republic of China issued the Regulations for Compulsory Product Certification.  The Compulsory Product Certification System began to replace the original Quality License System for Commodity Inspection and Safety Certification System for Electrical Equipment.</a:t>
            </a:r>
          </a:p>
        </p:txBody>
      </p:sp>
    </p:spTree>
    <p:extLst>
      <p:ext uri="{BB962C8B-B14F-4D97-AF65-F5344CB8AC3E}">
        <p14:creationId xmlns:p14="http://schemas.microsoft.com/office/powerpoint/2010/main" val="1302093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Quality Clause</a:t>
            </a:r>
          </a:p>
          <a:p>
            <a:pPr marL="0" lvl="0" indent="0">
              <a:lnSpc>
                <a:spcPts val="3000"/>
              </a:lnSpc>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CQC &amp; CCC (</a:t>
            </a:r>
            <a:r>
              <a:rPr lang="en-US" altLang="zh-CN" sz="2400" b="1"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China Compulsory Certificate</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abbreviation of China Compulsory Product Certification is CCC or 3C.  It is the statutory compulsory safety certification system and the basic approach to safeguard the consumers' rights and interests and protect the personal and property safety, which is adopted widely by international organizations.</a:t>
            </a: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4184555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pic>
        <p:nvPicPr>
          <p:cNvPr id="5" name="图片 4">
            <a:extLst>
              <a:ext uri="{FF2B5EF4-FFF2-40B4-BE49-F238E27FC236}">
                <a16:creationId xmlns:a16="http://schemas.microsoft.com/office/drawing/2014/main" id="{D3B4E2FF-B1BB-4139-A39F-7B82E304D3E1}"/>
              </a:ext>
            </a:extLst>
          </p:cNvPr>
          <p:cNvPicPr>
            <a:picLocks noChangeAspect="1"/>
          </p:cNvPicPr>
          <p:nvPr/>
        </p:nvPicPr>
        <p:blipFill>
          <a:blip r:embed="rId2"/>
          <a:stretch>
            <a:fillRect/>
          </a:stretch>
        </p:blipFill>
        <p:spPr>
          <a:xfrm>
            <a:off x="0" y="469980"/>
            <a:ext cx="12192000" cy="6210648"/>
          </a:xfrm>
          <a:prstGeom prst="rect">
            <a:avLst/>
          </a:prstGeom>
        </p:spPr>
      </p:pic>
      <p:sp>
        <p:nvSpPr>
          <p:cNvPr id="6" name="矩形 5">
            <a:extLst>
              <a:ext uri="{FF2B5EF4-FFF2-40B4-BE49-F238E27FC236}">
                <a16:creationId xmlns:a16="http://schemas.microsoft.com/office/drawing/2014/main" id="{16672DDD-79B4-4280-A0B0-66C9B5A78C1E}"/>
              </a:ext>
            </a:extLst>
          </p:cNvPr>
          <p:cNvSpPr/>
          <p:nvPr/>
        </p:nvSpPr>
        <p:spPr>
          <a:xfrm>
            <a:off x="146669" y="67762"/>
            <a:ext cx="4034822" cy="369332"/>
          </a:xfrm>
          <a:prstGeom prst="rect">
            <a:avLst/>
          </a:prstGeom>
        </p:spPr>
        <p:txBody>
          <a:bodyPr wrap="none">
            <a:spAutoFit/>
          </a:bodyPr>
          <a:lstStyle/>
          <a:p>
            <a:r>
              <a:rPr lang="en-US" dirty="0"/>
              <a:t>http://www.cqc.com.cn/www/chinese/</a:t>
            </a:r>
          </a:p>
        </p:txBody>
      </p:sp>
    </p:spTree>
    <p:extLst>
      <p:ext uri="{BB962C8B-B14F-4D97-AF65-F5344CB8AC3E}">
        <p14:creationId xmlns:p14="http://schemas.microsoft.com/office/powerpoint/2010/main" val="232764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7882129" cy="640080"/>
          </a:xfrm>
        </p:spPr>
        <p:txBody>
          <a:bodyPr>
            <a:normAutofit/>
          </a:bodyPr>
          <a:lstStyle/>
          <a:p>
            <a:r>
              <a:rPr lang="en-US" dirty="0"/>
              <a:t>Clearing the Ground</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Reference: </a:t>
            </a:r>
          </a:p>
          <a:p>
            <a:pPr marL="0" lvl="0" indent="0" rtl="0">
              <a:spcAft>
                <a:spcPts val="600"/>
              </a:spcAft>
              <a:buNone/>
              <a:defRPr/>
            </a:pPr>
            <a:endPar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457200" lvl="0" indent="-457200" rtl="0">
              <a:lnSpc>
                <a:spcPts val="3000"/>
              </a:lnSpc>
              <a:spcAft>
                <a:spcPts val="600"/>
              </a:spcAft>
              <a:buFont typeface="+mj-lt"/>
              <a:buAutoNum type="arabicPeriod"/>
              <a:defRPr/>
            </a:pPr>
            <a:r>
              <a:rPr lang="en-US" altLang="zh-CN"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a:t>
            </a:r>
            <a:r>
              <a:rPr lang="zh-CN" alt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国际贸易实务</a:t>
            </a:r>
            <a:r>
              <a:rPr lang="en-US" altLang="zh-CN"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a:t>
            </a:r>
            <a:r>
              <a:rPr lang="zh-CN" alt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（第六版）对外经济贸易大学出版社，</a:t>
            </a:r>
            <a:r>
              <a:rPr lang="en-US" altLang="zh-CN"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2017</a:t>
            </a:r>
            <a:r>
              <a:rPr lang="zh-CN" alt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年</a:t>
            </a:r>
            <a:r>
              <a:rPr lang="en-US" altLang="zh-CN"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1</a:t>
            </a:r>
            <a:r>
              <a:rPr lang="zh-CN" alt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月 </a:t>
            </a:r>
            <a:endParaRPr lang="en-US" altLang="zh-CN"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rtl="0">
              <a:lnSpc>
                <a:spcPts val="3000"/>
              </a:lnSpc>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Page 53-67</a:t>
            </a:r>
          </a:p>
          <a:p>
            <a:pPr marL="0" lvl="0" indent="0" rtl="0">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 </a:t>
            </a:r>
          </a:p>
        </p:txBody>
      </p:sp>
    </p:spTree>
    <p:extLst>
      <p:ext uri="{BB962C8B-B14F-4D97-AF65-F5344CB8AC3E}">
        <p14:creationId xmlns:p14="http://schemas.microsoft.com/office/powerpoint/2010/main" val="3360809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pic>
        <p:nvPicPr>
          <p:cNvPr id="4" name="图片 3">
            <a:extLst>
              <a:ext uri="{FF2B5EF4-FFF2-40B4-BE49-F238E27FC236}">
                <a16:creationId xmlns:a16="http://schemas.microsoft.com/office/drawing/2014/main" id="{65BB3938-0FCD-4B60-8480-218DBED6E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7" y="3041475"/>
            <a:ext cx="2825265" cy="573882"/>
          </a:xfrm>
          <a:prstGeom prst="rect">
            <a:avLst/>
          </a:prstGeom>
        </p:spPr>
      </p:pic>
      <p:pic>
        <p:nvPicPr>
          <p:cNvPr id="7" name="图片 6">
            <a:extLst>
              <a:ext uri="{FF2B5EF4-FFF2-40B4-BE49-F238E27FC236}">
                <a16:creationId xmlns:a16="http://schemas.microsoft.com/office/drawing/2014/main" id="{63E8CAC5-1301-42FE-8C47-C86BFEA80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640" y="1545844"/>
            <a:ext cx="7620000" cy="4864100"/>
          </a:xfrm>
          <a:prstGeom prst="rect">
            <a:avLst/>
          </a:prstGeom>
        </p:spPr>
      </p:pic>
    </p:spTree>
    <p:extLst>
      <p:ext uri="{BB962C8B-B14F-4D97-AF65-F5344CB8AC3E}">
        <p14:creationId xmlns:p14="http://schemas.microsoft.com/office/powerpoint/2010/main" val="1649967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At present, there are </a:t>
            </a:r>
            <a:r>
              <a:rPr lang="en-US" sz="2400" b="1" u="sng"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four metrologies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commonly used in international trade:</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(1) the </a:t>
            </a:r>
            <a:r>
              <a:rPr lang="en-US" sz="2400" b="1"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metric</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system, </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(2) the </a:t>
            </a:r>
            <a:r>
              <a:rPr lang="en-US" sz="2400" b="1"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British</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System, </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(3) the </a:t>
            </a:r>
            <a:r>
              <a:rPr lang="en-US" sz="2400" b="1"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US</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System and </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(4) the </a:t>
            </a:r>
            <a:r>
              <a:rPr lang="en-US" sz="2400" b="1"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International System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of Units (SI) </a:t>
            </a:r>
            <a:r>
              <a:rPr lang="zh-CN" alt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（国际单位制）</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1492736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At present, there are </a:t>
            </a:r>
            <a:r>
              <a:rPr lang="en-US" sz="2400" b="1" u="sng"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four metrologies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commonly used in international trade:</a:t>
            </a: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metric</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system</a:t>
            </a:r>
            <a:r>
              <a:rPr lang="zh-CN" alt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1889</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年第</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届国际计量大会批准国际米原器（铂铱米尺）的长度为</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米。</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1927</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年第</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7</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届计量大会又对米定义作了如下严格的规定：国际计量局保存的铂铱米尺上所刻两条中间刻线的轴线在 </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0℃</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时的距离（铂铱米尺是一根横截面近似为</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H</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形的尺子，在其中间横肋两端表面上各刻有</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条与尺子纵向垂直的线纹，中间刻线是指每</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条线纹的中间刻线）。这根尺子保存在</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标准大气压下，放在对称地置于同一水平面上并相距</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571mm</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的两个直径至少为</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1cm</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的圆柱上。</a:t>
            </a:r>
            <a:endPar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517907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1300562" y="2676852"/>
            <a:ext cx="4478446" cy="227005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solidFill>
                <a:srgbClr val="0070C0"/>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rgbClr val="0070C0"/>
                </a:solidFill>
                <a:latin typeface="微软雅黑" panose="020B0503020204020204" pitchFamily="34" charset="-122"/>
                <a:ea typeface="微软雅黑" panose="020B0503020204020204" pitchFamily="34" charset="-122"/>
                <a:cs typeface="Segoe UI" panose="020B0502040204020203" pitchFamily="34" charset="0"/>
              </a:rPr>
              <a:t>IPM or international prototype </a:t>
            </a:r>
            <a:r>
              <a:rPr lang="en-US" sz="2400" dirty="0" err="1">
                <a:solidFill>
                  <a:srgbClr val="0070C0"/>
                </a:solidFill>
                <a:latin typeface="微软雅黑" panose="020B0503020204020204" pitchFamily="34" charset="-122"/>
                <a:ea typeface="微软雅黑" panose="020B0503020204020204" pitchFamily="34" charset="-122"/>
                <a:cs typeface="Segoe UI" panose="020B0502040204020203" pitchFamily="34" charset="0"/>
              </a:rPr>
              <a:t>metre</a:t>
            </a:r>
            <a:endParaRPr lang="en-US" altLang="zh-CN" sz="2400" dirty="0">
              <a:solidFill>
                <a:srgbClr val="0070C0"/>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026" name="Picture 2">
            <a:extLst>
              <a:ext uri="{FF2B5EF4-FFF2-40B4-BE49-F238E27FC236}">
                <a16:creationId xmlns:a16="http://schemas.microsoft.com/office/drawing/2014/main" id="{BC822CDB-9134-47E4-86FE-6C32FEE39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448" y="1698444"/>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647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At present, there are </a:t>
            </a:r>
            <a:r>
              <a:rPr lang="en-US" sz="2400" b="1" u="sng"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four metrologies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commonly used in international trade:</a:t>
            </a: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International System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of Units (SI) </a:t>
            </a:r>
            <a:r>
              <a:rPr lang="zh-CN" alt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a:t>
            </a:r>
            <a:endParaRPr lang="en-US" altLang="zh-CN"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1960</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年第</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11</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届国际计量大会对米的定义更改如下：“米的长度等于氪－</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86</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原子的</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2p10</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和</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5d5</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能级之间跃迁的辐射在真空中波长的</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1650763.73</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倍。” 氪－</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86</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长度基准的极限不确定度为</a:t>
            </a: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±4×10⁻⁹</a:t>
            </a:r>
            <a:r>
              <a:rPr lang="zh-CN" alt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710036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However, the metric system of SI units has been universally accepted and is being adopted in all countries. </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China adopts </a:t>
            </a:r>
            <a:r>
              <a:rPr lang="en-US" sz="2400" b="1" u="sng"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the International System of Units</a:t>
            </a:r>
            <a:r>
              <a:rPr lang="en-US" sz="2400" b="1"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(SI). </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909237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the International System of Units (SI). </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International System of Units (SI, abbreviated from the French </a:t>
            </a:r>
            <a:r>
              <a:rPr lang="en-US" sz="2400" dirty="0" err="1">
                <a:solidFill>
                  <a:schemeClr val="tx1"/>
                </a:solidFill>
                <a:latin typeface="微软雅黑" panose="020B0503020204020204" pitchFamily="34" charset="-122"/>
                <a:ea typeface="微软雅黑" panose="020B0503020204020204" pitchFamily="34" charset="-122"/>
                <a:cs typeface="Segoe UI" panose="020B0502040204020203" pitchFamily="34" charset="0"/>
              </a:rPr>
              <a:t>Système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international (</a:t>
            </a:r>
            <a:r>
              <a:rPr lang="en-US" sz="2400" dirty="0" err="1">
                <a:solidFill>
                  <a:schemeClr val="tx1"/>
                </a:solidFill>
                <a:latin typeface="微软雅黑" panose="020B0503020204020204" pitchFamily="34" charset="-122"/>
                <a:ea typeface="微软雅黑" panose="020B0503020204020204" pitchFamily="34" charset="-122"/>
                <a:cs typeface="Segoe UI" panose="020B0502040204020203" pitchFamily="34" charset="0"/>
              </a:rPr>
              <a:t>d'unités</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is the modern form of the metric system, and is the most widely used system of measurement. It comprises a coherent system of units of measurement built on seven base units that are ampere, kelvin, second, </a:t>
            </a:r>
            <a:r>
              <a:rPr lang="en-US" sz="2400" dirty="0" err="1">
                <a:solidFill>
                  <a:schemeClr val="tx1"/>
                </a:solidFill>
                <a:latin typeface="微软雅黑" panose="020B0503020204020204" pitchFamily="34" charset="-122"/>
                <a:ea typeface="微软雅黑" panose="020B0503020204020204" pitchFamily="34" charset="-122"/>
                <a:cs typeface="Segoe UI" panose="020B0502040204020203" pitchFamily="34" charset="0"/>
              </a:rPr>
              <a:t>metre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kilogram, candela, mole, and a set of twenty prefixes to the unit names and unit symbols that may be used when specifying multiples and fractions of the units. </a:t>
            </a:r>
          </a:p>
        </p:txBody>
      </p:sp>
    </p:spTree>
    <p:extLst>
      <p:ext uri="{BB962C8B-B14F-4D97-AF65-F5344CB8AC3E}">
        <p14:creationId xmlns:p14="http://schemas.microsoft.com/office/powerpoint/2010/main" val="3154036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the International System of Units (SI). </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5" name="图片 4">
            <a:extLst>
              <a:ext uri="{FF2B5EF4-FFF2-40B4-BE49-F238E27FC236}">
                <a16:creationId xmlns:a16="http://schemas.microsoft.com/office/drawing/2014/main" id="{C77B4E85-5819-4A5A-BFEB-A277BD401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548" y="1524708"/>
            <a:ext cx="5079719" cy="5079719"/>
          </a:xfrm>
          <a:prstGeom prst="rect">
            <a:avLst/>
          </a:prstGeom>
        </p:spPr>
      </p:pic>
      <p:pic>
        <p:nvPicPr>
          <p:cNvPr id="6" name="图片 5">
            <a:extLst>
              <a:ext uri="{FF2B5EF4-FFF2-40B4-BE49-F238E27FC236}">
                <a16:creationId xmlns:a16="http://schemas.microsoft.com/office/drawing/2014/main" id="{329CCE38-9F36-4050-8A51-9DCC968503EF}"/>
              </a:ext>
            </a:extLst>
          </p:cNvPr>
          <p:cNvPicPr>
            <a:picLocks noChangeAspect="1"/>
          </p:cNvPicPr>
          <p:nvPr/>
        </p:nvPicPr>
        <p:blipFill>
          <a:blip r:embed="rId3"/>
          <a:stretch>
            <a:fillRect/>
          </a:stretch>
        </p:blipFill>
        <p:spPr>
          <a:xfrm>
            <a:off x="758005" y="2598071"/>
            <a:ext cx="4275190" cy="4031329"/>
          </a:xfrm>
          <a:prstGeom prst="rect">
            <a:avLst/>
          </a:prstGeom>
        </p:spPr>
      </p:pic>
    </p:spTree>
    <p:extLst>
      <p:ext uri="{BB962C8B-B14F-4D97-AF65-F5344CB8AC3E}">
        <p14:creationId xmlns:p14="http://schemas.microsoft.com/office/powerpoint/2010/main" val="4121968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Unit of Measurement</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unit of measurement applicable in international trade is variable as different systems on measures and weights are adopted by various countries. </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186925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Calculation of Weight</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Weight can be calculated in gross weight, net weight, conditioned weight, theoretical weight and legal weight. </a:t>
            </a: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		Gross weight = net weight + the tare weight</a:t>
            </a:r>
          </a:p>
        </p:txBody>
      </p:sp>
    </p:spTree>
    <p:extLst>
      <p:ext uri="{BB962C8B-B14F-4D97-AF65-F5344CB8AC3E}">
        <p14:creationId xmlns:p14="http://schemas.microsoft.com/office/powerpoint/2010/main" val="361137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1 - Name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spcAft>
                <a:spcPts val="600"/>
              </a:spcAft>
              <a:buNone/>
              <a:defRPr/>
            </a:pPr>
            <a:r>
              <a:rPr lang="en-US" altLang="zh-CN"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The importance of the correct commodity name</a:t>
            </a:r>
          </a:p>
          <a:p>
            <a:pPr marL="0" lvl="0" indent="0" rtl="0">
              <a:lnSpc>
                <a:spcPts val="3000"/>
              </a:lnSpc>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rtl="0">
              <a:lnSpc>
                <a:spcPts val="3000"/>
              </a:lnSpc>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The name of commodities should be concrete and specific. </a:t>
            </a:r>
          </a:p>
          <a:p>
            <a:pPr marL="0" lvl="0" indent="0" rtl="0">
              <a:lnSpc>
                <a:spcPts val="3000"/>
              </a:lnSpc>
              <a:spcAft>
                <a:spcPts val="600"/>
              </a:spcAft>
              <a:buNone/>
              <a:defRPr/>
            </a:pPr>
            <a:r>
              <a:rPr lang="en-US" altLang="zh-CN" sz="2400" dirty="0">
                <a:latin typeface="微软雅黑" panose="020B0503020204020204" pitchFamily="34" charset="-122"/>
                <a:ea typeface="微软雅黑" panose="020B0503020204020204" pitchFamily="34" charset="-122"/>
                <a:cs typeface="Segoe UI" panose="020B0502040204020203" pitchFamily="34" charset="0"/>
              </a:rPr>
              <a:t>If the goods delivered are not in accordance with the name in the contract, the buyer has the right to lodge a claim against the seller for compensation, reject the goods or even recede from his commitment (refer to Case 6-5). </a:t>
            </a:r>
          </a:p>
          <a:p>
            <a:pPr>
              <a:lnSpc>
                <a:spcPts val="3000"/>
              </a:lnSpc>
              <a:spcAft>
                <a:spcPts val="600"/>
              </a:spcAft>
              <a:buFont typeface="Arial" panose="020B0604020202020204" pitchFamily="34" charset="0"/>
              <a:buAutoNum type="arabicPeriod"/>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endParaRPr lang="en-US" sz="2400" dirty="0">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70810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Calculation of Weight</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Conditioned weight</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refers to the kind of weight derived from the process, with which the moisture content of the commodity is removed and standardized moisture added both by scientific methods.  (refers to Rate of Official/Actual Moisture Regain, such as wool, raw silk, cotton, etc.)</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3042999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Calculation of Weight</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Theoretical weight</a:t>
            </a: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Commodities that have regular specifications and fixed regular size, are often subject to the use of </a:t>
            </a: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theoretical weight</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143532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Calculation of Weight</a:t>
            </a: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altLang="zh-CN"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Legal</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weight</a:t>
            </a:r>
          </a:p>
          <a:p>
            <a:pPr marL="0" lvl="0" indent="0">
              <a:lnSpc>
                <a:spcPts val="3000"/>
              </a:lnSpc>
              <a:spcAft>
                <a:spcPts val="600"/>
              </a:spcAft>
              <a:buNone/>
              <a:defRPr/>
            </a:pP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Legal weight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is the weight of the goods and the immediate package of the goods. Such kind of goods include cans, small paper boxes, small bottles, etc. </a:t>
            </a:r>
          </a:p>
        </p:txBody>
      </p:sp>
    </p:spTree>
    <p:extLst>
      <p:ext uri="{BB962C8B-B14F-4D97-AF65-F5344CB8AC3E}">
        <p14:creationId xmlns:p14="http://schemas.microsoft.com/office/powerpoint/2010/main" val="682075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3 – Quantity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More or Less Clause </a:t>
            </a:r>
            <a:r>
              <a:rPr lang="zh-CN" alt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rPr>
              <a:t>（溢短装条款）</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altLang="zh-CN"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Legal</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weight</a:t>
            </a: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“More or less” clauses are often used in the trading of agricultural or mineral products because it is difficult to weight them accurately. One alternative method is allowing, some percentage more or less of the quantity stipulated, i.e. the more or less clause (also called plus or minus clause). </a:t>
            </a:r>
          </a:p>
        </p:txBody>
      </p:sp>
    </p:spTree>
    <p:extLst>
      <p:ext uri="{BB962C8B-B14F-4D97-AF65-F5344CB8AC3E}">
        <p14:creationId xmlns:p14="http://schemas.microsoft.com/office/powerpoint/2010/main" val="3520098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Functions of Packing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457200" lvl="0" indent="-457200">
              <a:lnSpc>
                <a:spcPts val="3000"/>
              </a:lnSpc>
              <a:spcAft>
                <a:spcPts val="600"/>
              </a:spcAft>
              <a:buAutoNum type="arabicParenBoth"/>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Preventing damage to a shipment</a:t>
            </a:r>
          </a:p>
          <a:p>
            <a:pPr marL="457200" lvl="0" indent="-457200">
              <a:lnSpc>
                <a:spcPts val="3000"/>
              </a:lnSpc>
              <a:spcAft>
                <a:spcPts val="600"/>
              </a:spcAft>
              <a:buAutoNum type="arabicParenBoth"/>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Offering the convenience that consumers often look for</a:t>
            </a:r>
          </a:p>
          <a:p>
            <a:pPr marL="457200" lvl="0" indent="-457200">
              <a:lnSpc>
                <a:spcPts val="3000"/>
              </a:lnSpc>
              <a:spcAft>
                <a:spcPts val="600"/>
              </a:spcAft>
              <a:buAutoNum type="arabicParenBoth"/>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Promoting a product by communicating its feature, uses, benefits, and image</a:t>
            </a:r>
          </a:p>
          <a:p>
            <a:pPr marL="457200" lvl="0" indent="-457200">
              <a:lnSpc>
                <a:spcPts val="3000"/>
              </a:lnSpc>
              <a:spcAft>
                <a:spcPts val="600"/>
              </a:spcAft>
              <a:buAutoNum type="arabicParenBoth"/>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Informing potential buyers about the product</a:t>
            </a:r>
            <a:r>
              <a:rPr 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s content, features, uses, advantages, and hazards</a:t>
            </a: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402540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Types of Packing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Many goods have little or no from of packing and are carried loose. They are nude cargo and cargo in bulk, such as iron and steel plates, oil, coal, etc.</a:t>
            </a:r>
          </a:p>
        </p:txBody>
      </p:sp>
    </p:spTree>
    <p:extLst>
      <p:ext uri="{BB962C8B-B14F-4D97-AF65-F5344CB8AC3E}">
        <p14:creationId xmlns:p14="http://schemas.microsoft.com/office/powerpoint/2010/main" val="117635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1163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Types of Packing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aphicFrame>
        <p:nvGraphicFramePr>
          <p:cNvPr id="3" name="表格 2">
            <a:extLst>
              <a:ext uri="{FF2B5EF4-FFF2-40B4-BE49-F238E27FC236}">
                <a16:creationId xmlns:a16="http://schemas.microsoft.com/office/drawing/2014/main" id="{C6562A03-8E34-4125-AE92-7C933CAB00EC}"/>
              </a:ext>
            </a:extLst>
          </p:cNvPr>
          <p:cNvGraphicFramePr>
            <a:graphicFrameLocks noGrp="1"/>
          </p:cNvGraphicFramePr>
          <p:nvPr>
            <p:extLst>
              <p:ext uri="{D42A27DB-BD31-4B8C-83A1-F6EECF244321}">
                <p14:modId xmlns:p14="http://schemas.microsoft.com/office/powerpoint/2010/main" val="1815938394"/>
              </p:ext>
            </p:extLst>
          </p:nvPr>
        </p:nvGraphicFramePr>
        <p:xfrm>
          <a:off x="686306" y="2688336"/>
          <a:ext cx="10899142" cy="2075688"/>
        </p:xfrm>
        <a:graphic>
          <a:graphicData uri="http://schemas.openxmlformats.org/drawingml/2006/table">
            <a:tbl>
              <a:tblPr firstRow="1" bandRow="1">
                <a:tableStyleId>{5C22544A-7EE6-4342-B048-85BDC9FD1C3A}</a:tableStyleId>
              </a:tblPr>
              <a:tblGrid>
                <a:gridCol w="3867406">
                  <a:extLst>
                    <a:ext uri="{9D8B030D-6E8A-4147-A177-3AD203B41FA5}">
                      <a16:colId xmlns:a16="http://schemas.microsoft.com/office/drawing/2014/main" val="590484446"/>
                    </a:ext>
                  </a:extLst>
                </a:gridCol>
                <a:gridCol w="7031736">
                  <a:extLst>
                    <a:ext uri="{9D8B030D-6E8A-4147-A177-3AD203B41FA5}">
                      <a16:colId xmlns:a16="http://schemas.microsoft.com/office/drawing/2014/main" val="2555385524"/>
                    </a:ext>
                  </a:extLst>
                </a:gridCol>
              </a:tblGrid>
              <a:tr h="518922">
                <a:tc>
                  <a:txBody>
                    <a:bodyPr/>
                    <a:lstStyle/>
                    <a:p>
                      <a:r>
                        <a:rPr lang="en-US" dirty="0"/>
                        <a:t>Types of Packing</a:t>
                      </a:r>
                    </a:p>
                  </a:txBody>
                  <a:tcPr/>
                </a:tc>
                <a:tc>
                  <a:txBody>
                    <a:bodyPr/>
                    <a:lstStyle/>
                    <a:p>
                      <a:r>
                        <a:rPr lang="en-US" dirty="0"/>
                        <a:t>Functions</a:t>
                      </a:r>
                    </a:p>
                  </a:txBody>
                  <a:tcPr/>
                </a:tc>
                <a:extLst>
                  <a:ext uri="{0D108BD9-81ED-4DB2-BD59-A6C34878D82A}">
                    <a16:rowId xmlns:a16="http://schemas.microsoft.com/office/drawing/2014/main" val="2691339205"/>
                  </a:ext>
                </a:extLst>
              </a:tr>
              <a:tr h="518922">
                <a:tc>
                  <a:txBody>
                    <a:bodyPr/>
                    <a:lstStyle/>
                    <a:p>
                      <a:r>
                        <a:rPr lang="en-US" dirty="0"/>
                        <a:t>Transport packing</a:t>
                      </a:r>
                    </a:p>
                  </a:txBody>
                  <a:tcPr/>
                </a:tc>
                <a:tc>
                  <a:txBody>
                    <a:bodyPr/>
                    <a:lstStyle/>
                    <a:p>
                      <a:r>
                        <a:rPr lang="en-US" dirty="0"/>
                        <a:t>Protect the goods during transportation, easy to store and handle</a:t>
                      </a:r>
                    </a:p>
                  </a:txBody>
                  <a:tcPr/>
                </a:tc>
                <a:extLst>
                  <a:ext uri="{0D108BD9-81ED-4DB2-BD59-A6C34878D82A}">
                    <a16:rowId xmlns:a16="http://schemas.microsoft.com/office/drawing/2014/main" val="2280617024"/>
                  </a:ext>
                </a:extLst>
              </a:tr>
              <a:tr h="518922">
                <a:tc>
                  <a:txBody>
                    <a:bodyPr/>
                    <a:lstStyle/>
                    <a:p>
                      <a:r>
                        <a:rPr lang="en-US" dirty="0"/>
                        <a:t>Inner packing</a:t>
                      </a:r>
                    </a:p>
                  </a:txBody>
                  <a:tcPr/>
                </a:tc>
                <a:tc>
                  <a:txBody>
                    <a:bodyPr/>
                    <a:lstStyle/>
                    <a:p>
                      <a:r>
                        <a:rPr lang="en-US" dirty="0"/>
                        <a:t>Promote and protect the goods</a:t>
                      </a:r>
                    </a:p>
                  </a:txBody>
                  <a:tcPr/>
                </a:tc>
                <a:extLst>
                  <a:ext uri="{0D108BD9-81ED-4DB2-BD59-A6C34878D82A}">
                    <a16:rowId xmlns:a16="http://schemas.microsoft.com/office/drawing/2014/main" val="1338316954"/>
                  </a:ext>
                </a:extLst>
              </a:tr>
              <a:tr h="518922">
                <a:tc>
                  <a:txBody>
                    <a:bodyPr/>
                    <a:lstStyle/>
                    <a:p>
                      <a:r>
                        <a:rPr lang="en-US" dirty="0"/>
                        <a:t>Neutral packing</a:t>
                      </a:r>
                    </a:p>
                  </a:txBody>
                  <a:tcPr/>
                </a:tc>
                <a:tc>
                  <a:txBody>
                    <a:bodyPr/>
                    <a:lstStyle/>
                    <a:p>
                      <a:r>
                        <a:rPr lang="en-US" dirty="0"/>
                        <a:t>Break down customs barriers</a:t>
                      </a:r>
                    </a:p>
                  </a:txBody>
                  <a:tcPr/>
                </a:tc>
                <a:extLst>
                  <a:ext uri="{0D108BD9-81ED-4DB2-BD59-A6C34878D82A}">
                    <a16:rowId xmlns:a16="http://schemas.microsoft.com/office/drawing/2014/main" val="4122582886"/>
                  </a:ext>
                </a:extLst>
              </a:tr>
            </a:tbl>
          </a:graphicData>
        </a:graphic>
      </p:graphicFrame>
    </p:spTree>
    <p:extLst>
      <p:ext uri="{BB962C8B-B14F-4D97-AF65-F5344CB8AC3E}">
        <p14:creationId xmlns:p14="http://schemas.microsoft.com/office/powerpoint/2010/main" val="1860230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1163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Types of Packing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6" name="Picture 5">
            <a:extLst>
              <a:ext uri="{FF2B5EF4-FFF2-40B4-BE49-F238E27FC236}">
                <a16:creationId xmlns:a16="http://schemas.microsoft.com/office/drawing/2014/main" id="{CD6A9DB1-9D07-4A16-A7CC-73E36282D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519" y="2428303"/>
            <a:ext cx="8219314" cy="4109657"/>
          </a:xfrm>
          <a:prstGeom prst="rect">
            <a:avLst/>
          </a:prstGeom>
        </p:spPr>
      </p:pic>
    </p:spTree>
    <p:extLst>
      <p:ext uri="{BB962C8B-B14F-4D97-AF65-F5344CB8AC3E}">
        <p14:creationId xmlns:p14="http://schemas.microsoft.com/office/powerpoint/2010/main" val="2378860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1163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Types of Packing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5" name="Picture 4">
            <a:extLst>
              <a:ext uri="{FF2B5EF4-FFF2-40B4-BE49-F238E27FC236}">
                <a16:creationId xmlns:a16="http://schemas.microsoft.com/office/drawing/2014/main" id="{1DA99AC5-8F7D-4A2D-A263-86824961A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327" y="1261009"/>
            <a:ext cx="4016121" cy="6015709"/>
          </a:xfrm>
          <a:prstGeom prst="rect">
            <a:avLst/>
          </a:prstGeom>
        </p:spPr>
      </p:pic>
    </p:spTree>
    <p:extLst>
      <p:ext uri="{BB962C8B-B14F-4D97-AF65-F5344CB8AC3E}">
        <p14:creationId xmlns:p14="http://schemas.microsoft.com/office/powerpoint/2010/main" val="3798299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Types of Packing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Neutral packing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is the one that makes no mention of the name of the country producing the goods and the name of the manufacturer on the commodity and on the outer and inner package. </a:t>
            </a:r>
          </a:p>
        </p:txBody>
      </p:sp>
    </p:spTree>
    <p:extLst>
      <p:ext uri="{BB962C8B-B14F-4D97-AF65-F5344CB8AC3E}">
        <p14:creationId xmlns:p14="http://schemas.microsoft.com/office/powerpoint/2010/main" val="114566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What is commodity quality?</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quality of commodities refers to the intrinsic attribute and the outer form or shape of the goods, such as modeling, structure, color, luster, taste, chemical composition, mechanical performance, biological features, etc. </a:t>
            </a:r>
          </a:p>
        </p:txBody>
      </p:sp>
    </p:spTree>
    <p:extLst>
      <p:ext uri="{BB962C8B-B14F-4D97-AF65-F5344CB8AC3E}">
        <p14:creationId xmlns:p14="http://schemas.microsoft.com/office/powerpoint/2010/main" val="2082178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5193B88-AF45-44A8-99D8-A81CD74B2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865" y="1250004"/>
            <a:ext cx="7477328" cy="5607996"/>
          </a:xfrm>
          <a:prstGeom prst="rect">
            <a:avLst/>
          </a:prstGeom>
        </p:spPr>
      </p:pic>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pic>
        <p:nvPicPr>
          <p:cNvPr id="4" name="Picture 3">
            <a:extLst>
              <a:ext uri="{FF2B5EF4-FFF2-40B4-BE49-F238E27FC236}">
                <a16:creationId xmlns:a16="http://schemas.microsoft.com/office/drawing/2014/main" id="{C0E9235C-5E49-46EA-91B0-24B4C9D43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06" y="1450057"/>
            <a:ext cx="3580044" cy="3214497"/>
          </a:xfrm>
          <a:prstGeom prst="rect">
            <a:avLst/>
          </a:prstGeom>
        </p:spPr>
      </p:pic>
      <p:sp>
        <p:nvSpPr>
          <p:cNvPr id="7" name="TextBox 6">
            <a:extLst>
              <a:ext uri="{FF2B5EF4-FFF2-40B4-BE49-F238E27FC236}">
                <a16:creationId xmlns:a16="http://schemas.microsoft.com/office/drawing/2014/main" id="{FC142337-A60B-4650-AA89-F430ACB31534}"/>
              </a:ext>
            </a:extLst>
          </p:cNvPr>
          <p:cNvSpPr txBox="1"/>
          <p:nvPr/>
        </p:nvSpPr>
        <p:spPr>
          <a:xfrm>
            <a:off x="6217920" y="6083607"/>
            <a:ext cx="3081528" cy="369332"/>
          </a:xfrm>
          <a:prstGeom prst="rect">
            <a:avLst/>
          </a:prstGeom>
          <a:noFill/>
        </p:spPr>
        <p:txBody>
          <a:bodyPr wrap="square" rtlCol="0">
            <a:spAutoFit/>
          </a:bodyPr>
          <a:lstStyle/>
          <a:p>
            <a:r>
              <a:rPr lang="en-US" b="1" dirty="0"/>
              <a:t>pallet</a:t>
            </a:r>
          </a:p>
        </p:txBody>
      </p:sp>
    </p:spTree>
    <p:extLst>
      <p:ext uri="{BB962C8B-B14F-4D97-AF65-F5344CB8AC3E}">
        <p14:creationId xmlns:p14="http://schemas.microsoft.com/office/powerpoint/2010/main" val="1600320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1163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Labeling and Marking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aphicFrame>
        <p:nvGraphicFramePr>
          <p:cNvPr id="5" name="表格 4">
            <a:extLst>
              <a:ext uri="{FF2B5EF4-FFF2-40B4-BE49-F238E27FC236}">
                <a16:creationId xmlns:a16="http://schemas.microsoft.com/office/drawing/2014/main" id="{C068609F-D48A-4900-87F1-9A370F71037F}"/>
              </a:ext>
            </a:extLst>
          </p:cNvPr>
          <p:cNvGraphicFramePr>
            <a:graphicFrameLocks noGrp="1"/>
          </p:cNvGraphicFramePr>
          <p:nvPr>
            <p:extLst>
              <p:ext uri="{D42A27DB-BD31-4B8C-83A1-F6EECF244321}">
                <p14:modId xmlns:p14="http://schemas.microsoft.com/office/powerpoint/2010/main" val="3445578880"/>
              </p:ext>
            </p:extLst>
          </p:nvPr>
        </p:nvGraphicFramePr>
        <p:xfrm>
          <a:off x="606552" y="2688336"/>
          <a:ext cx="10978896" cy="2595880"/>
        </p:xfrm>
        <a:graphic>
          <a:graphicData uri="http://schemas.openxmlformats.org/drawingml/2006/table">
            <a:tbl>
              <a:tblPr firstRow="1" bandRow="1">
                <a:tableStyleId>{5C22544A-7EE6-4342-B048-85BDC9FD1C3A}</a:tableStyleId>
              </a:tblPr>
              <a:tblGrid>
                <a:gridCol w="3727704">
                  <a:extLst>
                    <a:ext uri="{9D8B030D-6E8A-4147-A177-3AD203B41FA5}">
                      <a16:colId xmlns:a16="http://schemas.microsoft.com/office/drawing/2014/main" val="1646306231"/>
                    </a:ext>
                  </a:extLst>
                </a:gridCol>
                <a:gridCol w="7251192">
                  <a:extLst>
                    <a:ext uri="{9D8B030D-6E8A-4147-A177-3AD203B41FA5}">
                      <a16:colId xmlns:a16="http://schemas.microsoft.com/office/drawing/2014/main" val="2911865569"/>
                    </a:ext>
                  </a:extLst>
                </a:gridCol>
              </a:tblGrid>
              <a:tr h="370840">
                <a:tc>
                  <a:txBody>
                    <a:bodyPr/>
                    <a:lstStyle/>
                    <a:p>
                      <a:r>
                        <a:rPr lang="en-US" dirty="0"/>
                        <a:t>Types of Marking</a:t>
                      </a:r>
                    </a:p>
                  </a:txBody>
                  <a:tcPr/>
                </a:tc>
                <a:tc>
                  <a:txBody>
                    <a:bodyPr/>
                    <a:lstStyle/>
                    <a:p>
                      <a:r>
                        <a:rPr lang="en-US" dirty="0"/>
                        <a:t>Functions</a:t>
                      </a:r>
                    </a:p>
                  </a:txBody>
                  <a:tcPr/>
                </a:tc>
                <a:extLst>
                  <a:ext uri="{0D108BD9-81ED-4DB2-BD59-A6C34878D82A}">
                    <a16:rowId xmlns:a16="http://schemas.microsoft.com/office/drawing/2014/main" val="3940325413"/>
                  </a:ext>
                </a:extLst>
              </a:tr>
              <a:tr h="370840">
                <a:tc>
                  <a:txBody>
                    <a:bodyPr/>
                    <a:lstStyle/>
                    <a:p>
                      <a:r>
                        <a:rPr lang="en-US" dirty="0"/>
                        <a:t>Shipping marks</a:t>
                      </a:r>
                    </a:p>
                  </a:txBody>
                  <a:tcPr/>
                </a:tc>
                <a:tc>
                  <a:txBody>
                    <a:bodyPr/>
                    <a:lstStyle/>
                    <a:p>
                      <a:r>
                        <a:rPr lang="en-US" dirty="0"/>
                        <a:t>Serve as an identification of the consignment to which they belong</a:t>
                      </a:r>
                    </a:p>
                  </a:txBody>
                  <a:tcPr/>
                </a:tc>
                <a:extLst>
                  <a:ext uri="{0D108BD9-81ED-4DB2-BD59-A6C34878D82A}">
                    <a16:rowId xmlns:a16="http://schemas.microsoft.com/office/drawing/2014/main" val="213961054"/>
                  </a:ext>
                </a:extLst>
              </a:tr>
              <a:tr h="370840">
                <a:tc>
                  <a:txBody>
                    <a:bodyPr/>
                    <a:lstStyle/>
                    <a:p>
                      <a:r>
                        <a:rPr lang="en-US" dirty="0"/>
                        <a:t>Indicative marks</a:t>
                      </a:r>
                    </a:p>
                  </a:txBody>
                  <a:tcPr/>
                </a:tc>
                <a:tc>
                  <a:txBody>
                    <a:bodyPr/>
                    <a:lstStyle/>
                    <a:p>
                      <a:r>
                        <a:rPr lang="en-US" dirty="0"/>
                        <a:t>Facilitate handling</a:t>
                      </a:r>
                    </a:p>
                  </a:txBody>
                  <a:tcPr/>
                </a:tc>
                <a:extLst>
                  <a:ext uri="{0D108BD9-81ED-4DB2-BD59-A6C34878D82A}">
                    <a16:rowId xmlns:a16="http://schemas.microsoft.com/office/drawing/2014/main" val="884075808"/>
                  </a:ext>
                </a:extLst>
              </a:tr>
              <a:tr h="370840">
                <a:tc>
                  <a:txBody>
                    <a:bodyPr/>
                    <a:lstStyle/>
                    <a:p>
                      <a:r>
                        <a:rPr lang="en-US" dirty="0"/>
                        <a:t>Warning marks</a:t>
                      </a:r>
                    </a:p>
                  </a:txBody>
                  <a:tcPr/>
                </a:tc>
                <a:tc>
                  <a:txBody>
                    <a:bodyPr/>
                    <a:lstStyle/>
                    <a:p>
                      <a:r>
                        <a:rPr lang="en-US" dirty="0"/>
                        <a:t>Warn dockers and crew against dangerous cargoes</a:t>
                      </a:r>
                    </a:p>
                  </a:txBody>
                  <a:tcPr/>
                </a:tc>
                <a:extLst>
                  <a:ext uri="{0D108BD9-81ED-4DB2-BD59-A6C34878D82A}">
                    <a16:rowId xmlns:a16="http://schemas.microsoft.com/office/drawing/2014/main" val="2561180764"/>
                  </a:ext>
                </a:extLst>
              </a:tr>
              <a:tr h="370840">
                <a:tc>
                  <a:txBody>
                    <a:bodyPr/>
                    <a:lstStyle/>
                    <a:p>
                      <a:r>
                        <a:rPr lang="en-US" dirty="0"/>
                        <a:t>Weigh/volume marks</a:t>
                      </a:r>
                    </a:p>
                  </a:txBody>
                  <a:tcPr/>
                </a:tc>
                <a:tc>
                  <a:txBody>
                    <a:bodyPr/>
                    <a:lstStyle/>
                    <a:p>
                      <a:r>
                        <a:rPr lang="en-US" dirty="0"/>
                        <a:t>Facilitate loading/unloading the goods or booking shipping space</a:t>
                      </a:r>
                    </a:p>
                  </a:txBody>
                  <a:tcPr/>
                </a:tc>
                <a:extLst>
                  <a:ext uri="{0D108BD9-81ED-4DB2-BD59-A6C34878D82A}">
                    <a16:rowId xmlns:a16="http://schemas.microsoft.com/office/drawing/2014/main" val="396990393"/>
                  </a:ext>
                </a:extLst>
              </a:tr>
              <a:tr h="370840">
                <a:tc>
                  <a:txBody>
                    <a:bodyPr/>
                    <a:lstStyle/>
                    <a:p>
                      <a:r>
                        <a:rPr lang="en-US" dirty="0"/>
                        <a:t>Marks of origin</a:t>
                      </a:r>
                    </a:p>
                  </a:txBody>
                  <a:tcPr/>
                </a:tc>
                <a:tc>
                  <a:txBody>
                    <a:bodyPr/>
                    <a:lstStyle/>
                    <a:p>
                      <a:r>
                        <a:rPr lang="en-US" dirty="0"/>
                        <a:t>For customs statistics and taxation</a:t>
                      </a:r>
                    </a:p>
                  </a:txBody>
                  <a:tcPr/>
                </a:tc>
                <a:extLst>
                  <a:ext uri="{0D108BD9-81ED-4DB2-BD59-A6C34878D82A}">
                    <a16:rowId xmlns:a16="http://schemas.microsoft.com/office/drawing/2014/main" val="2379922480"/>
                  </a:ext>
                </a:extLst>
              </a:tr>
              <a:tr h="370840">
                <a:tc>
                  <a:txBody>
                    <a:bodyPr/>
                    <a:lstStyle/>
                    <a:p>
                      <a:r>
                        <a:rPr lang="en-US" dirty="0"/>
                        <a:t>Product code label</a:t>
                      </a:r>
                    </a:p>
                  </a:txBody>
                  <a:tcPr/>
                </a:tc>
                <a:tc>
                  <a:txBody>
                    <a:bodyPr/>
                    <a:lstStyle/>
                    <a:p>
                      <a:r>
                        <a:rPr lang="en-US" dirty="0"/>
                        <a:t>Standard bar code symbology for product marking</a:t>
                      </a:r>
                    </a:p>
                  </a:txBody>
                  <a:tcPr/>
                </a:tc>
                <a:extLst>
                  <a:ext uri="{0D108BD9-81ED-4DB2-BD59-A6C34878D82A}">
                    <a16:rowId xmlns:a16="http://schemas.microsoft.com/office/drawing/2014/main" val="783412389"/>
                  </a:ext>
                </a:extLst>
              </a:tr>
            </a:tbl>
          </a:graphicData>
        </a:graphic>
      </p:graphicFrame>
    </p:spTree>
    <p:extLst>
      <p:ext uri="{BB962C8B-B14F-4D97-AF65-F5344CB8AC3E}">
        <p14:creationId xmlns:p14="http://schemas.microsoft.com/office/powerpoint/2010/main" val="2567987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3893114-1F43-4003-8511-BAA605F8D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153" y="1801368"/>
            <a:ext cx="9353308" cy="5056632"/>
          </a:xfrm>
          <a:prstGeom prst="rect">
            <a:avLst/>
          </a:prstGeom>
        </p:spPr>
      </p:pic>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1163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Labeling and Marking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1889674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21207" y="1088136"/>
            <a:ext cx="11043838" cy="1163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Labeling and Marking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5" name="图片 4">
            <a:extLst>
              <a:ext uri="{FF2B5EF4-FFF2-40B4-BE49-F238E27FC236}">
                <a16:creationId xmlns:a16="http://schemas.microsoft.com/office/drawing/2014/main" id="{1692D56D-65FD-46FB-B310-2B64F7F5D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528" y="2112264"/>
            <a:ext cx="3657600" cy="3657600"/>
          </a:xfrm>
          <a:prstGeom prst="rect">
            <a:avLst/>
          </a:prstGeom>
          <a:effectLst>
            <a:outerShdw blurRad="63500" sx="102000" sy="102000" algn="ctr" rotWithShape="0">
              <a:prstClr val="black">
                <a:alpha val="40000"/>
              </a:prstClr>
            </a:outerShdw>
          </a:effectLst>
        </p:spPr>
      </p:pic>
      <p:pic>
        <p:nvPicPr>
          <p:cNvPr id="8" name="图片 7">
            <a:extLst>
              <a:ext uri="{FF2B5EF4-FFF2-40B4-BE49-F238E27FC236}">
                <a16:creationId xmlns:a16="http://schemas.microsoft.com/office/drawing/2014/main" id="{307793C7-D30E-41D7-A293-690BB2FEF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237" y="2112264"/>
            <a:ext cx="3657600" cy="3657600"/>
          </a:xfrm>
          <a:prstGeom prst="rect">
            <a:avLst/>
          </a:prstGeom>
          <a:effectLst>
            <a:outerShdw blurRad="63500" sx="102000" sy="102000" algn="ctr" rotWithShape="0">
              <a:prstClr val="black">
                <a:alpha val="40000"/>
              </a:prstClr>
            </a:outerShdw>
          </a:effectLst>
        </p:spPr>
      </p:pic>
      <p:sp>
        <p:nvSpPr>
          <p:cNvPr id="9" name="矩形 8">
            <a:extLst>
              <a:ext uri="{FF2B5EF4-FFF2-40B4-BE49-F238E27FC236}">
                <a16:creationId xmlns:a16="http://schemas.microsoft.com/office/drawing/2014/main" id="{0BAEEA88-8EC7-49E9-8B35-221F250A874B}"/>
              </a:ext>
            </a:extLst>
          </p:cNvPr>
          <p:cNvSpPr/>
          <p:nvPr/>
        </p:nvSpPr>
        <p:spPr>
          <a:xfrm>
            <a:off x="3284767" y="5909713"/>
            <a:ext cx="1239122" cy="400110"/>
          </a:xfrm>
          <a:prstGeom prst="rect">
            <a:avLst/>
          </a:prstGeom>
        </p:spPr>
        <p:txBody>
          <a:bodyPr wrap="none">
            <a:spAutoFit/>
          </a:bodyPr>
          <a:lstStyle/>
          <a:p>
            <a:r>
              <a:rPr lang="en-US" sz="2000" dirty="0">
                <a:latin typeface="Arial Black" panose="020B0A04020102020204" pitchFamily="34" charset="0"/>
              </a:rPr>
              <a:t>Fragile </a:t>
            </a:r>
          </a:p>
        </p:txBody>
      </p:sp>
      <p:sp>
        <p:nvSpPr>
          <p:cNvPr id="10" name="矩形 9">
            <a:extLst>
              <a:ext uri="{FF2B5EF4-FFF2-40B4-BE49-F238E27FC236}">
                <a16:creationId xmlns:a16="http://schemas.microsoft.com/office/drawing/2014/main" id="{81D11A8F-8763-4833-AFAA-19DC62642CEC}"/>
              </a:ext>
            </a:extLst>
          </p:cNvPr>
          <p:cNvSpPr/>
          <p:nvPr/>
        </p:nvSpPr>
        <p:spPr>
          <a:xfrm>
            <a:off x="7843796" y="5909713"/>
            <a:ext cx="2250937" cy="400110"/>
          </a:xfrm>
          <a:prstGeom prst="rect">
            <a:avLst/>
          </a:prstGeom>
        </p:spPr>
        <p:txBody>
          <a:bodyPr wrap="none">
            <a:spAutoFit/>
          </a:bodyPr>
          <a:lstStyle/>
          <a:p>
            <a:r>
              <a:rPr lang="en-US" sz="2000" dirty="0">
                <a:latin typeface="Arial Black" panose="020B0A04020102020204" pitchFamily="34" charset="0"/>
              </a:rPr>
              <a:t>Use No Hooks </a:t>
            </a:r>
          </a:p>
        </p:txBody>
      </p:sp>
    </p:spTree>
    <p:extLst>
      <p:ext uri="{BB962C8B-B14F-4D97-AF65-F5344CB8AC3E}">
        <p14:creationId xmlns:p14="http://schemas.microsoft.com/office/powerpoint/2010/main" val="717904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21207" y="1088136"/>
            <a:ext cx="11043838" cy="1163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Labeling and Marking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矩形 8">
            <a:extLst>
              <a:ext uri="{FF2B5EF4-FFF2-40B4-BE49-F238E27FC236}">
                <a16:creationId xmlns:a16="http://schemas.microsoft.com/office/drawing/2014/main" id="{0BAEEA88-8EC7-49E9-8B35-221F250A874B}"/>
              </a:ext>
            </a:extLst>
          </p:cNvPr>
          <p:cNvSpPr/>
          <p:nvPr/>
        </p:nvSpPr>
        <p:spPr>
          <a:xfrm>
            <a:off x="2759474" y="5909713"/>
            <a:ext cx="2118337" cy="400110"/>
          </a:xfrm>
          <a:prstGeom prst="rect">
            <a:avLst/>
          </a:prstGeom>
        </p:spPr>
        <p:txBody>
          <a:bodyPr wrap="none">
            <a:spAutoFit/>
          </a:bodyPr>
          <a:lstStyle/>
          <a:p>
            <a:r>
              <a:rPr lang="en-US" sz="2000" dirty="0">
                <a:latin typeface="Arial Black" panose="020B0A04020102020204" pitchFamily="34" charset="0"/>
              </a:rPr>
              <a:t>Do Not Stack </a:t>
            </a:r>
          </a:p>
        </p:txBody>
      </p:sp>
      <p:sp>
        <p:nvSpPr>
          <p:cNvPr id="10" name="矩形 9">
            <a:extLst>
              <a:ext uri="{FF2B5EF4-FFF2-40B4-BE49-F238E27FC236}">
                <a16:creationId xmlns:a16="http://schemas.microsoft.com/office/drawing/2014/main" id="{81D11A8F-8763-4833-AFAA-19DC62642CEC}"/>
              </a:ext>
            </a:extLst>
          </p:cNvPr>
          <p:cNvSpPr/>
          <p:nvPr/>
        </p:nvSpPr>
        <p:spPr>
          <a:xfrm>
            <a:off x="7970256" y="5909713"/>
            <a:ext cx="1926425" cy="400110"/>
          </a:xfrm>
          <a:prstGeom prst="rect">
            <a:avLst/>
          </a:prstGeom>
        </p:spPr>
        <p:txBody>
          <a:bodyPr wrap="none">
            <a:spAutoFit/>
          </a:bodyPr>
          <a:lstStyle/>
          <a:p>
            <a:r>
              <a:rPr lang="en-US" sz="2000" dirty="0">
                <a:latin typeface="Arial Black" panose="020B0A04020102020204" pitchFamily="34" charset="0"/>
              </a:rPr>
              <a:t>This Way Up</a:t>
            </a:r>
          </a:p>
        </p:txBody>
      </p:sp>
      <p:pic>
        <p:nvPicPr>
          <p:cNvPr id="6" name="图片 5">
            <a:extLst>
              <a:ext uri="{FF2B5EF4-FFF2-40B4-BE49-F238E27FC236}">
                <a16:creationId xmlns:a16="http://schemas.microsoft.com/office/drawing/2014/main" id="{426DE360-355D-4D2F-A0AC-E5767AE79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941" y="2112264"/>
            <a:ext cx="3657600" cy="3657600"/>
          </a:xfrm>
          <a:prstGeom prst="rect">
            <a:avLst/>
          </a:prstGeom>
          <a:effectLst>
            <a:outerShdw blurRad="63500" sx="102000" sy="102000" algn="ctr" rotWithShape="0">
              <a:prstClr val="black">
                <a:alpha val="40000"/>
              </a:prstClr>
            </a:outerShdw>
          </a:effectLst>
        </p:spPr>
      </p:pic>
      <p:pic>
        <p:nvPicPr>
          <p:cNvPr id="11" name="图片 10">
            <a:extLst>
              <a:ext uri="{FF2B5EF4-FFF2-40B4-BE49-F238E27FC236}">
                <a16:creationId xmlns:a16="http://schemas.microsoft.com/office/drawing/2014/main" id="{48C02644-EBCA-4EB1-87D9-DC52934E6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275" y="2112264"/>
            <a:ext cx="3657600" cy="36576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55372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21207" y="1088136"/>
            <a:ext cx="11043838" cy="1163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Labeling and Marking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矩形 8">
            <a:extLst>
              <a:ext uri="{FF2B5EF4-FFF2-40B4-BE49-F238E27FC236}">
                <a16:creationId xmlns:a16="http://schemas.microsoft.com/office/drawing/2014/main" id="{0BAEEA88-8EC7-49E9-8B35-221F250A874B}"/>
              </a:ext>
            </a:extLst>
          </p:cNvPr>
          <p:cNvSpPr/>
          <p:nvPr/>
        </p:nvSpPr>
        <p:spPr>
          <a:xfrm>
            <a:off x="3129133" y="5909713"/>
            <a:ext cx="1473160" cy="400110"/>
          </a:xfrm>
          <a:prstGeom prst="rect">
            <a:avLst/>
          </a:prstGeom>
        </p:spPr>
        <p:txBody>
          <a:bodyPr wrap="none">
            <a:spAutoFit/>
          </a:bodyPr>
          <a:lstStyle/>
          <a:p>
            <a:r>
              <a:rPr lang="en-US" sz="2000" dirty="0">
                <a:latin typeface="Arial Black" panose="020B0A04020102020204" pitchFamily="34" charset="0"/>
              </a:rPr>
              <a:t>Keep Dry</a:t>
            </a:r>
          </a:p>
        </p:txBody>
      </p:sp>
      <p:sp>
        <p:nvSpPr>
          <p:cNvPr id="10" name="矩形 9">
            <a:extLst>
              <a:ext uri="{FF2B5EF4-FFF2-40B4-BE49-F238E27FC236}">
                <a16:creationId xmlns:a16="http://schemas.microsoft.com/office/drawing/2014/main" id="{81D11A8F-8763-4833-AFAA-19DC62642CEC}"/>
              </a:ext>
            </a:extLst>
          </p:cNvPr>
          <p:cNvSpPr/>
          <p:nvPr/>
        </p:nvSpPr>
        <p:spPr>
          <a:xfrm>
            <a:off x="8145357" y="5909713"/>
            <a:ext cx="1986378" cy="400110"/>
          </a:xfrm>
          <a:prstGeom prst="rect">
            <a:avLst/>
          </a:prstGeom>
        </p:spPr>
        <p:txBody>
          <a:bodyPr wrap="none">
            <a:spAutoFit/>
          </a:bodyPr>
          <a:lstStyle/>
          <a:p>
            <a:r>
              <a:rPr lang="en-US" sz="2000" dirty="0">
                <a:latin typeface="Arial Black" panose="020B0A04020102020204" pitchFamily="34" charset="0"/>
              </a:rPr>
              <a:t>Temperature</a:t>
            </a:r>
          </a:p>
        </p:txBody>
      </p:sp>
      <p:pic>
        <p:nvPicPr>
          <p:cNvPr id="5" name="图片 4">
            <a:extLst>
              <a:ext uri="{FF2B5EF4-FFF2-40B4-BE49-F238E27FC236}">
                <a16:creationId xmlns:a16="http://schemas.microsoft.com/office/drawing/2014/main" id="{804181AB-9808-4A30-8215-01EC989B6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842" y="2112264"/>
            <a:ext cx="3657600" cy="3657600"/>
          </a:xfrm>
          <a:prstGeom prst="rect">
            <a:avLst/>
          </a:prstGeom>
          <a:effectLst>
            <a:outerShdw blurRad="63500" sx="102000" sy="102000" algn="ctr" rotWithShape="0">
              <a:prstClr val="black">
                <a:alpha val="40000"/>
              </a:prstClr>
            </a:outerShdw>
          </a:effectLst>
        </p:spPr>
      </p:pic>
      <p:pic>
        <p:nvPicPr>
          <p:cNvPr id="8" name="图片 7">
            <a:extLst>
              <a:ext uri="{FF2B5EF4-FFF2-40B4-BE49-F238E27FC236}">
                <a16:creationId xmlns:a16="http://schemas.microsoft.com/office/drawing/2014/main" id="{72CE6D61-17A0-4481-9CAB-7F132A5E5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077" y="2112264"/>
            <a:ext cx="3657600" cy="36576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7077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21207" y="1088136"/>
            <a:ext cx="11043838" cy="1163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Labeling and Marking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矩形 8">
            <a:extLst>
              <a:ext uri="{FF2B5EF4-FFF2-40B4-BE49-F238E27FC236}">
                <a16:creationId xmlns:a16="http://schemas.microsoft.com/office/drawing/2014/main" id="{0BAEEA88-8EC7-49E9-8B35-221F250A874B}"/>
              </a:ext>
            </a:extLst>
          </p:cNvPr>
          <p:cNvSpPr/>
          <p:nvPr/>
        </p:nvSpPr>
        <p:spPr>
          <a:xfrm>
            <a:off x="2370374" y="5909713"/>
            <a:ext cx="2711640" cy="400110"/>
          </a:xfrm>
          <a:prstGeom prst="rect">
            <a:avLst/>
          </a:prstGeom>
        </p:spPr>
        <p:txBody>
          <a:bodyPr wrap="none">
            <a:spAutoFit/>
          </a:bodyPr>
          <a:lstStyle/>
          <a:p>
            <a:r>
              <a:rPr lang="en-US" sz="2000" dirty="0">
                <a:latin typeface="Arial Black" panose="020B0A04020102020204" pitchFamily="34" charset="0"/>
              </a:rPr>
              <a:t>Protect from Heat</a:t>
            </a:r>
          </a:p>
        </p:txBody>
      </p:sp>
      <p:sp>
        <p:nvSpPr>
          <p:cNvPr id="10" name="矩形 9">
            <a:extLst>
              <a:ext uri="{FF2B5EF4-FFF2-40B4-BE49-F238E27FC236}">
                <a16:creationId xmlns:a16="http://schemas.microsoft.com/office/drawing/2014/main" id="{81D11A8F-8763-4833-AFAA-19DC62642CEC}"/>
              </a:ext>
            </a:extLst>
          </p:cNvPr>
          <p:cNvSpPr/>
          <p:nvPr/>
        </p:nvSpPr>
        <p:spPr>
          <a:xfrm>
            <a:off x="7746520" y="5909713"/>
            <a:ext cx="2596929" cy="400110"/>
          </a:xfrm>
          <a:prstGeom prst="rect">
            <a:avLst/>
          </a:prstGeom>
        </p:spPr>
        <p:txBody>
          <a:bodyPr wrap="none">
            <a:spAutoFit/>
          </a:bodyPr>
          <a:lstStyle/>
          <a:p>
            <a:r>
              <a:rPr lang="en-US" sz="2000" dirty="0">
                <a:latin typeface="Arial Black" panose="020B0A04020102020204" pitchFamily="34" charset="0"/>
              </a:rPr>
              <a:t>Centre of Gravity</a:t>
            </a:r>
          </a:p>
        </p:txBody>
      </p:sp>
      <p:pic>
        <p:nvPicPr>
          <p:cNvPr id="6" name="图片 5">
            <a:extLst>
              <a:ext uri="{FF2B5EF4-FFF2-40B4-BE49-F238E27FC236}">
                <a16:creationId xmlns:a16="http://schemas.microsoft.com/office/drawing/2014/main" id="{901E6EB2-61CC-41C7-AAE0-C2E97A37E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608" y="2112264"/>
            <a:ext cx="3657600" cy="3657600"/>
          </a:xfrm>
          <a:prstGeom prst="rect">
            <a:avLst/>
          </a:prstGeom>
          <a:effectLst>
            <a:outerShdw blurRad="63500" sx="102000" sy="102000" algn="ctr" rotWithShape="0">
              <a:prstClr val="black">
                <a:alpha val="40000"/>
              </a:prstClr>
            </a:outerShdw>
          </a:effectLst>
        </p:spPr>
      </p:pic>
      <p:pic>
        <p:nvPicPr>
          <p:cNvPr id="11" name="图片 10">
            <a:extLst>
              <a:ext uri="{FF2B5EF4-FFF2-40B4-BE49-F238E27FC236}">
                <a16:creationId xmlns:a16="http://schemas.microsoft.com/office/drawing/2014/main" id="{CD87813C-1820-4BF0-B2E3-91DF1C7CB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523" y="2112264"/>
            <a:ext cx="3657600" cy="36576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19101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21207" y="1088136"/>
            <a:ext cx="11043838" cy="1163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Labeling and Marking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矩形 8">
            <a:extLst>
              <a:ext uri="{FF2B5EF4-FFF2-40B4-BE49-F238E27FC236}">
                <a16:creationId xmlns:a16="http://schemas.microsoft.com/office/drawing/2014/main" id="{0BAEEA88-8EC7-49E9-8B35-221F250A874B}"/>
              </a:ext>
            </a:extLst>
          </p:cNvPr>
          <p:cNvSpPr/>
          <p:nvPr/>
        </p:nvSpPr>
        <p:spPr>
          <a:xfrm>
            <a:off x="2370374" y="5909713"/>
            <a:ext cx="2610908" cy="400110"/>
          </a:xfrm>
          <a:prstGeom prst="rect">
            <a:avLst/>
          </a:prstGeom>
        </p:spPr>
        <p:txBody>
          <a:bodyPr wrap="none">
            <a:spAutoFit/>
          </a:bodyPr>
          <a:lstStyle/>
          <a:p>
            <a:r>
              <a:rPr lang="en-US" sz="2000" dirty="0">
                <a:latin typeface="Arial Black" panose="020B0A04020102020204" pitchFamily="34" charset="0"/>
              </a:rPr>
              <a:t>Handle with Care</a:t>
            </a:r>
          </a:p>
        </p:txBody>
      </p:sp>
      <p:sp>
        <p:nvSpPr>
          <p:cNvPr id="10" name="矩形 9">
            <a:extLst>
              <a:ext uri="{FF2B5EF4-FFF2-40B4-BE49-F238E27FC236}">
                <a16:creationId xmlns:a16="http://schemas.microsoft.com/office/drawing/2014/main" id="{81D11A8F-8763-4833-AFAA-19DC62642CEC}"/>
              </a:ext>
            </a:extLst>
          </p:cNvPr>
          <p:cNvSpPr/>
          <p:nvPr/>
        </p:nvSpPr>
        <p:spPr>
          <a:xfrm>
            <a:off x="8009168" y="5909713"/>
            <a:ext cx="2031197" cy="400110"/>
          </a:xfrm>
          <a:prstGeom prst="rect">
            <a:avLst/>
          </a:prstGeom>
        </p:spPr>
        <p:txBody>
          <a:bodyPr wrap="none">
            <a:spAutoFit/>
          </a:bodyPr>
          <a:lstStyle/>
          <a:p>
            <a:r>
              <a:rPr lang="en-US" sz="2000" dirty="0">
                <a:latin typeface="Arial Black" panose="020B0A04020102020204" pitchFamily="34" charset="0"/>
              </a:rPr>
              <a:t>Lift Box Here</a:t>
            </a:r>
          </a:p>
        </p:txBody>
      </p:sp>
      <p:pic>
        <p:nvPicPr>
          <p:cNvPr id="5" name="图片 4">
            <a:extLst>
              <a:ext uri="{FF2B5EF4-FFF2-40B4-BE49-F238E27FC236}">
                <a16:creationId xmlns:a16="http://schemas.microsoft.com/office/drawing/2014/main" id="{82802FE9-E8B3-47E5-B84E-725833614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693" y="2112264"/>
            <a:ext cx="3657600" cy="3657600"/>
          </a:xfrm>
          <a:prstGeom prst="rect">
            <a:avLst/>
          </a:prstGeom>
          <a:effectLst>
            <a:outerShdw blurRad="63500" sx="102000" sy="102000" algn="ctr" rotWithShape="0">
              <a:prstClr val="black">
                <a:alpha val="40000"/>
              </a:prstClr>
            </a:outerShdw>
          </a:effectLst>
        </p:spPr>
      </p:pic>
      <p:pic>
        <p:nvPicPr>
          <p:cNvPr id="8" name="图片 7">
            <a:extLst>
              <a:ext uri="{FF2B5EF4-FFF2-40B4-BE49-F238E27FC236}">
                <a16:creationId xmlns:a16="http://schemas.microsoft.com/office/drawing/2014/main" id="{0C5ED823-4E6E-433C-A091-5A614FCF0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111" y="2112264"/>
            <a:ext cx="3657600" cy="36576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57001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852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3. Labeling and Marking</a:t>
            </a:r>
            <a:endParaRPr lang="en-US" sz="2400" dirty="0">
              <a:solidFill>
                <a:schemeClr val="accent5">
                  <a:lumMod val="75000"/>
                </a:schemeClr>
              </a:solidFill>
              <a:latin typeface="仿宋_GB2312" panose="02010609030101010101" pitchFamily="49" charset="-122"/>
              <a:ea typeface="仿宋_GB2312" panose="02010609030101010101" pitchFamily="49" charset="-122"/>
              <a:cs typeface="Segoe UI" panose="020B0502040204020203" pitchFamily="34" charset="0"/>
            </a:endParaRPr>
          </a:p>
          <a:p>
            <a:pPr marL="0" lvl="0" indent="0">
              <a:lnSpc>
                <a:spcPts val="3000"/>
              </a:lnSpc>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Product Code &amp; IANA</a:t>
            </a: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IANA = </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International Article Number Association</a:t>
            </a: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In 1991, China joined IANA which allocated numbers “690”, “691” and “692” to China, which means that any goods marked with these numbers are made in China. </a:t>
            </a:r>
          </a:p>
        </p:txBody>
      </p:sp>
    </p:spTree>
    <p:extLst>
      <p:ext uri="{BB962C8B-B14F-4D97-AF65-F5344CB8AC3E}">
        <p14:creationId xmlns:p14="http://schemas.microsoft.com/office/powerpoint/2010/main" val="1042701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4 – Packing of Commodity</a:t>
            </a:r>
          </a:p>
        </p:txBody>
      </p:sp>
      <p:pic>
        <p:nvPicPr>
          <p:cNvPr id="6" name="图片 5">
            <a:extLst>
              <a:ext uri="{FF2B5EF4-FFF2-40B4-BE49-F238E27FC236}">
                <a16:creationId xmlns:a16="http://schemas.microsoft.com/office/drawing/2014/main" id="{8755A21E-466A-43B7-8C40-38898CE26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68" y="2714016"/>
            <a:ext cx="4534586" cy="2947481"/>
          </a:xfrm>
          <a:prstGeom prst="rect">
            <a:avLst/>
          </a:prstGeom>
        </p:spPr>
      </p:pic>
      <p:pic>
        <p:nvPicPr>
          <p:cNvPr id="5" name="图片 4">
            <a:extLst>
              <a:ext uri="{FF2B5EF4-FFF2-40B4-BE49-F238E27FC236}">
                <a16:creationId xmlns:a16="http://schemas.microsoft.com/office/drawing/2014/main" id="{EE2B9092-941A-4D6A-A1D4-C48E57B2D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234" y="2065808"/>
            <a:ext cx="6186792" cy="3990975"/>
          </a:xfrm>
          <a:prstGeom prst="rect">
            <a:avLst/>
          </a:prstGeom>
        </p:spPr>
      </p:pic>
    </p:spTree>
    <p:extLst>
      <p:ext uri="{BB962C8B-B14F-4D97-AF65-F5344CB8AC3E}">
        <p14:creationId xmlns:p14="http://schemas.microsoft.com/office/powerpoint/2010/main" val="26162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51046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Ways to indicate the quality of the commodity</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In international trade, there are two ways to indicate the quality of the goods, either (1) </a:t>
            </a: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by description</a:t>
            </a:r>
            <a:r>
              <a:rPr lang="en-US" sz="2400"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of (2) </a:t>
            </a: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by sample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a:t>
            </a:r>
          </a:p>
        </p:txBody>
      </p:sp>
    </p:spTree>
    <p:extLst>
      <p:ext uri="{BB962C8B-B14F-4D97-AF65-F5344CB8AC3E}">
        <p14:creationId xmlns:p14="http://schemas.microsoft.com/office/powerpoint/2010/main" val="1902336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EE6A9EB-4603-403C-A048-5654292E9404}"/>
              </a:ext>
            </a:extLst>
          </p:cNvPr>
          <p:cNvSpPr>
            <a:spLocks noGrp="1"/>
          </p:cNvSpPr>
          <p:nvPr>
            <p:ph type="dt" sz="half" idx="10"/>
          </p:nvPr>
        </p:nvSpPr>
        <p:spPr/>
        <p:txBody>
          <a:bodyPr/>
          <a:lstStyle/>
          <a:p>
            <a:fld id="{19A3AD68-F42A-48A8-9ABE-74ED2FBC67C6}" type="datetime1">
              <a:rPr lang="zh-CN" altLang="en-US"/>
              <a:pPr/>
              <a:t>2020/10/11</a:t>
            </a:fld>
            <a:endParaRPr lang="en-US" altLang="ko-KR"/>
          </a:p>
        </p:txBody>
      </p:sp>
      <p:sp>
        <p:nvSpPr>
          <p:cNvPr id="6" name="灯片编号占位符 5">
            <a:extLst>
              <a:ext uri="{FF2B5EF4-FFF2-40B4-BE49-F238E27FC236}">
                <a16:creationId xmlns:a16="http://schemas.microsoft.com/office/drawing/2014/main" id="{C947AD1D-FAA1-423D-B1FD-716F6905CE76}"/>
              </a:ext>
            </a:extLst>
          </p:cNvPr>
          <p:cNvSpPr>
            <a:spLocks noGrp="1"/>
          </p:cNvSpPr>
          <p:nvPr>
            <p:ph type="sldNum" sz="quarter" idx="12"/>
          </p:nvPr>
        </p:nvSpPr>
        <p:spPr/>
        <p:txBody>
          <a:bodyPr/>
          <a:lstStyle/>
          <a:p>
            <a:fld id="{85B868A9-0E04-434E-9C8F-1073A006DF94}" type="slidenum">
              <a:rPr lang="en-US" altLang="ko-KR"/>
              <a:pPr/>
              <a:t>60</a:t>
            </a:fld>
            <a:endParaRPr lang="en-US" altLang="ko-KR"/>
          </a:p>
        </p:txBody>
      </p:sp>
      <p:sp>
        <p:nvSpPr>
          <p:cNvPr id="25603" name="Rectangle 3">
            <a:extLst>
              <a:ext uri="{FF2B5EF4-FFF2-40B4-BE49-F238E27FC236}">
                <a16:creationId xmlns:a16="http://schemas.microsoft.com/office/drawing/2014/main" id="{F114A31C-ECFE-4CA3-8E94-348D0947C788}"/>
              </a:ext>
            </a:extLst>
          </p:cNvPr>
          <p:cNvSpPr>
            <a:spLocks noGrp="1" noChangeArrowheads="1"/>
          </p:cNvSpPr>
          <p:nvPr>
            <p:ph type="body" idx="1"/>
          </p:nvPr>
        </p:nvSpPr>
        <p:spPr>
          <a:xfrm>
            <a:off x="2209800" y="1752600"/>
            <a:ext cx="7772400" cy="1892300"/>
          </a:xfrm>
        </p:spPr>
        <p:txBody>
          <a:bodyPr/>
          <a:lstStyle/>
          <a:p>
            <a:pPr algn="ctr">
              <a:buFontTx/>
              <a:buNone/>
            </a:pPr>
            <a:r>
              <a:rPr lang="en-US" altLang="zh-CN" sz="5400">
                <a:solidFill>
                  <a:schemeClr val="tx2"/>
                </a:solidFill>
                <a:latin typeface="Arial Black" panose="020B0A04020102020204" pitchFamily="34" charset="0"/>
              </a:rPr>
              <a:t>The End</a:t>
            </a:r>
          </a:p>
        </p:txBody>
      </p:sp>
      <p:sp>
        <p:nvSpPr>
          <p:cNvPr id="25604" name="WordArt 4">
            <a:extLst>
              <a:ext uri="{FF2B5EF4-FFF2-40B4-BE49-F238E27FC236}">
                <a16:creationId xmlns:a16="http://schemas.microsoft.com/office/drawing/2014/main" id="{820B4303-18D9-48B8-AD2F-9023FF769845}"/>
              </a:ext>
            </a:extLst>
          </p:cNvPr>
          <p:cNvSpPr>
            <a:spLocks noChangeArrowheads="1" noChangeShapeType="1" noTextEdit="1"/>
          </p:cNvSpPr>
          <p:nvPr/>
        </p:nvSpPr>
        <p:spPr bwMode="gray">
          <a:xfrm>
            <a:off x="4151313" y="3357564"/>
            <a:ext cx="4248150" cy="1296987"/>
          </a:xfrm>
          <a:prstGeom prst="rect">
            <a:avLst/>
          </a:prstGeom>
        </p:spPr>
        <p:txBody>
          <a:bodyPr wrap="none" fromWordArt="1">
            <a:prstTxWarp prst="textDeflate">
              <a:avLst>
                <a:gd name="adj" fmla="val 0"/>
              </a:avLst>
            </a:prstTxWarp>
          </a:bodyPr>
          <a:lstStyle/>
          <a:p>
            <a:pPr algn="ctr"/>
            <a:r>
              <a:rPr lang="en-US" altLang="zh-CN" sz="3600" b="1" kern="10" dirty="0">
                <a:ln w="19050">
                  <a:solidFill>
                    <a:schemeClr val="bg1"/>
                  </a:solidFill>
                  <a:round/>
                  <a:headEnd/>
                  <a:tailEnd/>
                </a:ln>
                <a:gradFill rotWithShape="1">
                  <a:gsLst>
                    <a:gs pos="0">
                      <a:schemeClr val="tx1"/>
                    </a:gs>
                    <a:gs pos="100000">
                      <a:schemeClr val="accent1"/>
                    </a:gs>
                  </a:gsLst>
                  <a:lin ang="0" scaled="1"/>
                </a:gradFill>
                <a:effectLst>
                  <a:outerShdw dist="63500" dir="2212194" algn="ctr" rotWithShape="0">
                    <a:srgbClr val="868686">
                      <a:alpha val="50000"/>
                    </a:srgbClr>
                  </a:outerShdw>
                </a:effectLst>
                <a:latin typeface="Arial Black" panose="020B0A04020102020204" pitchFamily="34" charset="0"/>
              </a:rPr>
              <a:t>Thanks!</a:t>
            </a:r>
            <a:endParaRPr lang="en-US" sz="3600" b="1" kern="10" dirty="0">
              <a:ln w="19050">
                <a:solidFill>
                  <a:schemeClr val="bg1"/>
                </a:solidFill>
                <a:round/>
                <a:headEnd/>
                <a:tailEnd/>
              </a:ln>
              <a:gradFill rotWithShape="1">
                <a:gsLst>
                  <a:gs pos="0">
                    <a:schemeClr val="tx1"/>
                  </a:gs>
                  <a:gs pos="100000">
                    <a:schemeClr val="accent1"/>
                  </a:gs>
                </a:gsLst>
                <a:lin ang="0" scaled="1"/>
              </a:gradFill>
              <a:effectLst>
                <a:outerShdw dist="63500" dir="2212194" algn="ctr" rotWithShape="0">
                  <a:srgbClr val="868686">
                    <a:alpha val="5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Effect transition="in" filter="fade">
                                      <p:cBhvr>
                                        <p:cTn id="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120020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2. Ways to indicate the quality of the commodity</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aphicFrame>
        <p:nvGraphicFramePr>
          <p:cNvPr id="3" name="表格 2">
            <a:extLst>
              <a:ext uri="{FF2B5EF4-FFF2-40B4-BE49-F238E27FC236}">
                <a16:creationId xmlns:a16="http://schemas.microsoft.com/office/drawing/2014/main" id="{B852029F-9B42-4117-BFA0-3F267BD60598}"/>
              </a:ext>
            </a:extLst>
          </p:cNvPr>
          <p:cNvGraphicFramePr>
            <a:graphicFrameLocks noGrp="1"/>
          </p:cNvGraphicFramePr>
          <p:nvPr>
            <p:extLst>
              <p:ext uri="{D42A27DB-BD31-4B8C-83A1-F6EECF244321}">
                <p14:modId xmlns:p14="http://schemas.microsoft.com/office/powerpoint/2010/main" val="123359624"/>
              </p:ext>
            </p:extLst>
          </p:nvPr>
        </p:nvGraphicFramePr>
        <p:xfrm>
          <a:off x="606552" y="2724912"/>
          <a:ext cx="10978896" cy="2225040"/>
        </p:xfrm>
        <a:graphic>
          <a:graphicData uri="http://schemas.openxmlformats.org/drawingml/2006/table">
            <a:tbl>
              <a:tblPr firstRow="1" bandRow="1">
                <a:tableStyleId>{5C22544A-7EE6-4342-B048-85BDC9FD1C3A}</a:tableStyleId>
              </a:tblPr>
              <a:tblGrid>
                <a:gridCol w="4468590">
                  <a:extLst>
                    <a:ext uri="{9D8B030D-6E8A-4147-A177-3AD203B41FA5}">
                      <a16:colId xmlns:a16="http://schemas.microsoft.com/office/drawing/2014/main" val="1492682283"/>
                    </a:ext>
                  </a:extLst>
                </a:gridCol>
                <a:gridCol w="6510306">
                  <a:extLst>
                    <a:ext uri="{9D8B030D-6E8A-4147-A177-3AD203B41FA5}">
                      <a16:colId xmlns:a16="http://schemas.microsoft.com/office/drawing/2014/main" val="2168670863"/>
                    </a:ext>
                  </a:extLst>
                </a:gridCol>
              </a:tblGrid>
              <a:tr h="370840">
                <a:tc rowSpan="4">
                  <a:txBody>
                    <a:bodyPr/>
                    <a:lstStyle/>
                    <a:p>
                      <a:r>
                        <a:rPr lang="en-US" dirty="0"/>
                        <a:t>Sale by Description</a:t>
                      </a:r>
                    </a:p>
                  </a:txBody>
                  <a:tcPr anchor="ctr"/>
                </a:tc>
                <a:tc>
                  <a:txBody>
                    <a:bodyPr/>
                    <a:lstStyle/>
                    <a:p>
                      <a:r>
                        <a:rPr lang="en-US" sz="1800" b="0" kern="1200" dirty="0">
                          <a:solidFill>
                            <a:schemeClr val="dk1"/>
                          </a:solidFill>
                          <a:latin typeface="+mn-lt"/>
                          <a:ea typeface="+mn-ea"/>
                          <a:cs typeface="+mn-cs"/>
                        </a:rPr>
                        <a:t>By Specification, Grade or Standard</a:t>
                      </a:r>
                    </a:p>
                  </a:txBody>
                  <a:tcPr>
                    <a:solidFill>
                      <a:srgbClr val="EAEFF7"/>
                    </a:solidFill>
                  </a:tcPr>
                </a:tc>
                <a:extLst>
                  <a:ext uri="{0D108BD9-81ED-4DB2-BD59-A6C34878D82A}">
                    <a16:rowId xmlns:a16="http://schemas.microsoft.com/office/drawing/2014/main" val="3869754653"/>
                  </a:ext>
                </a:extLst>
              </a:tr>
              <a:tr h="370840">
                <a:tc vMerge="1">
                  <a:txBody>
                    <a:bodyPr/>
                    <a:lstStyle/>
                    <a:p>
                      <a:endParaRPr lang="en-US" dirty="0"/>
                    </a:p>
                  </a:txBody>
                  <a:tcPr/>
                </a:tc>
                <a:tc>
                  <a:txBody>
                    <a:bodyPr/>
                    <a:lstStyle/>
                    <a:p>
                      <a:r>
                        <a:rPr lang="en-US" dirty="0"/>
                        <a:t>By Brand Name or Trademark</a:t>
                      </a:r>
                    </a:p>
                  </a:txBody>
                  <a:tcPr/>
                </a:tc>
                <a:extLst>
                  <a:ext uri="{0D108BD9-81ED-4DB2-BD59-A6C34878D82A}">
                    <a16:rowId xmlns:a16="http://schemas.microsoft.com/office/drawing/2014/main" val="3163843858"/>
                  </a:ext>
                </a:extLst>
              </a:tr>
              <a:tr h="370840">
                <a:tc vMerge="1">
                  <a:txBody>
                    <a:bodyPr/>
                    <a:lstStyle/>
                    <a:p>
                      <a:endParaRPr lang="en-US" dirty="0"/>
                    </a:p>
                  </a:txBody>
                  <a:tcPr/>
                </a:tc>
                <a:tc>
                  <a:txBody>
                    <a:bodyPr/>
                    <a:lstStyle/>
                    <a:p>
                      <a:r>
                        <a:rPr lang="en-US" dirty="0"/>
                        <a:t>By Name of Origin</a:t>
                      </a:r>
                    </a:p>
                  </a:txBody>
                  <a:tcPr>
                    <a:solidFill>
                      <a:srgbClr val="EAEFF7"/>
                    </a:solidFill>
                  </a:tcPr>
                </a:tc>
                <a:extLst>
                  <a:ext uri="{0D108BD9-81ED-4DB2-BD59-A6C34878D82A}">
                    <a16:rowId xmlns:a16="http://schemas.microsoft.com/office/drawing/2014/main" val="2392971971"/>
                  </a:ext>
                </a:extLst>
              </a:tr>
              <a:tr h="370840">
                <a:tc vMerge="1">
                  <a:txBody>
                    <a:bodyPr/>
                    <a:lstStyle/>
                    <a:p>
                      <a:endParaRPr lang="en-US" dirty="0"/>
                    </a:p>
                  </a:txBody>
                  <a:tcPr/>
                </a:tc>
                <a:tc>
                  <a:txBody>
                    <a:bodyPr/>
                    <a:lstStyle/>
                    <a:p>
                      <a:r>
                        <a:rPr lang="en-US" dirty="0"/>
                        <a:t>By Description and Illustration</a:t>
                      </a:r>
                    </a:p>
                  </a:txBody>
                  <a:tcPr/>
                </a:tc>
                <a:extLst>
                  <a:ext uri="{0D108BD9-81ED-4DB2-BD59-A6C34878D82A}">
                    <a16:rowId xmlns:a16="http://schemas.microsoft.com/office/drawing/2014/main" val="831933643"/>
                  </a:ext>
                </a:extLst>
              </a:tr>
              <a:tr h="370840">
                <a:tc rowSpan="2">
                  <a:txBody>
                    <a:bodyPr/>
                    <a:lstStyle/>
                    <a:p>
                      <a:r>
                        <a:rPr lang="en-US" b="1" dirty="0">
                          <a:solidFill>
                            <a:schemeClr val="bg1"/>
                          </a:solidFill>
                        </a:rPr>
                        <a:t>Sale by Sample</a:t>
                      </a:r>
                    </a:p>
                  </a:txBody>
                  <a:tcPr anchor="ctr">
                    <a:solidFill>
                      <a:schemeClr val="accent1"/>
                    </a:solidFill>
                  </a:tcPr>
                </a:tc>
                <a:tc>
                  <a:txBody>
                    <a:bodyPr/>
                    <a:lstStyle/>
                    <a:p>
                      <a:r>
                        <a:rPr lang="en-US" dirty="0"/>
                        <a:t>By Seller’s Sample</a:t>
                      </a:r>
                    </a:p>
                  </a:txBody>
                  <a:tcPr/>
                </a:tc>
                <a:extLst>
                  <a:ext uri="{0D108BD9-81ED-4DB2-BD59-A6C34878D82A}">
                    <a16:rowId xmlns:a16="http://schemas.microsoft.com/office/drawing/2014/main" val="2830772937"/>
                  </a:ext>
                </a:extLst>
              </a:tr>
              <a:tr h="370840">
                <a:tc vMerge="1">
                  <a:txBody>
                    <a:bodyPr/>
                    <a:lstStyle/>
                    <a:p>
                      <a:endParaRPr lang="en-US" dirty="0"/>
                    </a:p>
                  </a:txBody>
                  <a:tcPr/>
                </a:tc>
                <a:tc>
                  <a:txBody>
                    <a:bodyPr/>
                    <a:lstStyle/>
                    <a:p>
                      <a:r>
                        <a:rPr lang="en-US" dirty="0"/>
                        <a:t>By Buyer’s Sample</a:t>
                      </a:r>
                    </a:p>
                  </a:txBody>
                  <a:tcPr/>
                </a:tc>
                <a:extLst>
                  <a:ext uri="{0D108BD9-81ED-4DB2-BD59-A6C34878D82A}">
                    <a16:rowId xmlns:a16="http://schemas.microsoft.com/office/drawing/2014/main" val="4206109781"/>
                  </a:ext>
                </a:extLst>
              </a:tr>
            </a:tbl>
          </a:graphicData>
        </a:graphic>
      </p:graphicFrame>
    </p:spTree>
    <p:extLst>
      <p:ext uri="{BB962C8B-B14F-4D97-AF65-F5344CB8AC3E}">
        <p14:creationId xmlns:p14="http://schemas.microsoft.com/office/powerpoint/2010/main" val="323962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In International trade, most of the goods are sold by the method of sale by specification, grade or standard except some special cases. </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336187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D593-007D-4367-82A1-333BB25A8A82}"/>
              </a:ext>
            </a:extLst>
          </p:cNvPr>
          <p:cNvSpPr>
            <a:spLocks noGrp="1"/>
          </p:cNvSpPr>
          <p:nvPr>
            <p:ph type="title"/>
          </p:nvPr>
        </p:nvSpPr>
        <p:spPr>
          <a:xfrm>
            <a:off x="521207" y="448056"/>
            <a:ext cx="8458201" cy="640080"/>
          </a:xfrm>
        </p:spPr>
        <p:txBody>
          <a:bodyPr>
            <a:normAutofit/>
          </a:bodyPr>
          <a:lstStyle/>
          <a:p>
            <a:r>
              <a:rPr lang="en-US" dirty="0"/>
              <a:t>Section 2 - Quality of Commodity</a:t>
            </a:r>
          </a:p>
        </p:txBody>
      </p:sp>
      <p:sp>
        <p:nvSpPr>
          <p:cNvPr id="4" name="内容占位符 17">
            <a:extLst>
              <a:ext uri="{FF2B5EF4-FFF2-40B4-BE49-F238E27FC236}">
                <a16:creationId xmlns:a16="http://schemas.microsoft.com/office/drawing/2014/main" id="{C48E2CA1-0352-4B9A-B1EC-D02526C4EA32}"/>
              </a:ext>
            </a:extLst>
          </p:cNvPr>
          <p:cNvSpPr txBox="1">
            <a:spLocks/>
          </p:cNvSpPr>
          <p:nvPr/>
        </p:nvSpPr>
        <p:spPr>
          <a:xfrm>
            <a:off x="541610" y="1524708"/>
            <a:ext cx="11043838" cy="4807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endParaRPr lang="en-US" altLang="zh-CN" sz="2400" dirty="0">
              <a:latin typeface="微软雅黑" panose="020B0503020204020204" pitchFamily="34" charset="-122"/>
              <a:ea typeface="微软雅黑" panose="020B0503020204020204" pitchFamily="34" charset="-122"/>
              <a:cs typeface="Segoe UI" panose="020B0502040204020203" pitchFamily="34" charset="0"/>
            </a:endParaRPr>
          </a:p>
          <a:p>
            <a:pPr marL="0" lvl="0" indent="0">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1. Sales by Description</a:t>
            </a:r>
          </a:p>
          <a:p>
            <a:pPr marL="0" lvl="0" indent="0">
              <a:lnSpc>
                <a:spcPts val="3000"/>
              </a:lnSpc>
              <a:spcAft>
                <a:spcPts val="600"/>
              </a:spcAft>
              <a:buNone/>
              <a:defRPr/>
            </a:pP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Sale</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rPr>
              <a:t>by Specification, Grade or Standard</a:t>
            </a:r>
          </a:p>
          <a:p>
            <a:pPr marL="0" lvl="0" indent="0">
              <a:lnSpc>
                <a:spcPts val="3000"/>
              </a:lnSpc>
              <a:spcAft>
                <a:spcPts val="600"/>
              </a:spcAft>
              <a:buNone/>
              <a:defRPr/>
            </a:pPr>
            <a:endPar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endParaRPr>
          </a:p>
          <a:p>
            <a:pPr marL="0" lvl="0" indent="0">
              <a:lnSpc>
                <a:spcPts val="3000"/>
              </a:lnSpc>
              <a:spcAft>
                <a:spcPts val="600"/>
              </a:spcAft>
              <a:buNone/>
              <a:defRPr/>
            </a:pPr>
            <a:r>
              <a:rPr lang="en-US" sz="2400" b="1" u="sng"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The specification of the goods</a:t>
            </a:r>
            <a:r>
              <a:rPr lang="en-US" sz="2400" b="1"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 </a:t>
            </a:r>
            <a:r>
              <a:rPr lang="en-US" sz="2400" dirty="0">
                <a:solidFill>
                  <a:schemeClr val="tx1"/>
                </a:solidFill>
                <a:latin typeface="微软雅黑" panose="020B0503020204020204" pitchFamily="34" charset="-122"/>
                <a:ea typeface="微软雅黑" panose="020B0503020204020204" pitchFamily="34" charset="-122"/>
                <a:cs typeface="Segoe UI" panose="020B0502040204020203" pitchFamily="34" charset="0"/>
              </a:rPr>
              <a:t>refers to certain main indicators which indicate the quality of the goods, such as composition, content, purity, size, length. </a:t>
            </a:r>
          </a:p>
          <a:p>
            <a:pPr marL="0" lvl="0" indent="0">
              <a:spcAft>
                <a:spcPts val="600"/>
              </a:spcAft>
              <a:buNone/>
              <a:defRPr/>
            </a:pPr>
            <a:endParaRPr lang="en-US" sz="2400" dirty="0">
              <a:solidFill>
                <a:schemeClr val="accent5">
                  <a:lumMod val="7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925195108"/>
      </p:ext>
    </p:extLst>
  </p:cSld>
  <p:clrMapOvr>
    <a:masterClrMapping/>
  </p:clrMapOvr>
</p:sld>
</file>

<file path=ppt/theme/theme1.xml><?xml version="1.0" encoding="utf-8"?>
<a:theme xmlns:a="http://schemas.openxmlformats.org/drawingml/2006/main" name="欢迎文档">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684332_TF10001108" id="{21247EBA-36EF-4F8B-BD4D-320415D1000C}" vid="{E7B7BECC-7318-4CD9-B03C-F0859BBEE683}"/>
    </a:ext>
  </a:extLst>
</a:theme>
</file>

<file path=ppt/theme/theme2.xml><?xml version="1.0" encoding="utf-8"?>
<a:theme xmlns:a="http://schemas.openxmlformats.org/drawingml/2006/main" name="办公室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办公室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欢迎使用 PowerPoint</Template>
  <TotalTime>1984</TotalTime>
  <Words>2741</Words>
  <Application>Microsoft Office PowerPoint</Application>
  <PresentationFormat>Widescreen</PresentationFormat>
  <Paragraphs>330</Paragraphs>
  <Slides>60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仿宋_GB2312</vt:lpstr>
      <vt:lpstr>华文新魏</vt:lpstr>
      <vt:lpstr>微软雅黑</vt:lpstr>
      <vt:lpstr>Arial</vt:lpstr>
      <vt:lpstr>Arial Black</vt:lpstr>
      <vt:lpstr>Segoe UI</vt:lpstr>
      <vt:lpstr>Times New Roman</vt:lpstr>
      <vt:lpstr>欢迎文档</vt:lpstr>
      <vt:lpstr>ITP - Chapter 5</vt:lpstr>
      <vt:lpstr>Clearing the Ground</vt:lpstr>
      <vt:lpstr>Clearing the Ground</vt:lpstr>
      <vt:lpstr>Section 1 - Name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2 - Quality of Commodity</vt:lpstr>
      <vt:lpstr>Section 3 – Quantity of Commodity</vt:lpstr>
      <vt:lpstr>Section 3 – Quantity of Commodity</vt:lpstr>
      <vt:lpstr>Section 3 – Quantity of Commodity</vt:lpstr>
      <vt:lpstr>Section 3 – Quantity of Commodity</vt:lpstr>
      <vt:lpstr>Section 3 – Quantity of Commodity</vt:lpstr>
      <vt:lpstr>Section 3 – Quantity of Commodity</vt:lpstr>
      <vt:lpstr>Section 3 – Quantity of Commodity</vt:lpstr>
      <vt:lpstr>Section 3 – Quantity of Commodity</vt:lpstr>
      <vt:lpstr>Section 3 – Quantity of Commodity</vt:lpstr>
      <vt:lpstr>Section 3 – Quantity of Commodity</vt:lpstr>
      <vt:lpstr>Section 3 – Quantity of Commodity</vt:lpstr>
      <vt:lpstr>Section 3 – Quantity of Commodity</vt:lpstr>
      <vt:lpstr>Section 3 – Quantity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Section 4 – Packing of Commodity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欢迎使用 PowerPoint</dc:title>
  <dc:creator>Liu Larry</dc:creator>
  <cp:keywords/>
  <cp:lastModifiedBy>Liu Larry</cp:lastModifiedBy>
  <cp:revision>134</cp:revision>
  <dcterms:created xsi:type="dcterms:W3CDTF">2018-08-13T02:33:48Z</dcterms:created>
  <dcterms:modified xsi:type="dcterms:W3CDTF">2020-10-11T12:46:11Z</dcterms:modified>
  <cp:version/>
</cp:coreProperties>
</file>